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640" r:id="rId4"/>
    <p:sldId id="259" r:id="rId5"/>
    <p:sldId id="260" r:id="rId6"/>
    <p:sldId id="261" r:id="rId7"/>
    <p:sldId id="262" r:id="rId8"/>
    <p:sldId id="755" r:id="rId9"/>
    <p:sldId id="727" r:id="rId10"/>
    <p:sldId id="566" r:id="rId11"/>
    <p:sldId id="756" r:id="rId12"/>
    <p:sldId id="757" r:id="rId13"/>
    <p:sldId id="758" r:id="rId14"/>
    <p:sldId id="743" r:id="rId15"/>
    <p:sldId id="759" r:id="rId16"/>
    <p:sldId id="746" r:id="rId17"/>
    <p:sldId id="744" r:id="rId18"/>
    <p:sldId id="760" r:id="rId19"/>
    <p:sldId id="761" r:id="rId20"/>
    <p:sldId id="762" r:id="rId21"/>
    <p:sldId id="763" r:id="rId22"/>
    <p:sldId id="745" r:id="rId23"/>
    <p:sldId id="764" r:id="rId24"/>
    <p:sldId id="765" r:id="rId25"/>
    <p:sldId id="767" r:id="rId26"/>
    <p:sldId id="407" r:id="rId27"/>
    <p:sldId id="417" r:id="rId28"/>
    <p:sldId id="281" r:id="rId29"/>
    <p:sldId id="275" r:id="rId30"/>
    <p:sldId id="276" r:id="rId31"/>
    <p:sldId id="277" r:id="rId32"/>
    <p:sldId id="278" r:id="rId33"/>
    <p:sldId id="283" r:id="rId34"/>
    <p:sldId id="284" r:id="rId35"/>
    <p:sldId id="309" r:id="rId36"/>
    <p:sldId id="310" r:id="rId37"/>
    <p:sldId id="288" r:id="rId38"/>
    <p:sldId id="289" r:id="rId39"/>
    <p:sldId id="581" r:id="rId40"/>
    <p:sldId id="312" r:id="rId41"/>
    <p:sldId id="313" r:id="rId42"/>
    <p:sldId id="31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64" d="100"/>
          <a:sy n="64" d="100"/>
        </p:scale>
        <p:origin x="1566" y="60"/>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6/9/2022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6/9/2022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6/9/2022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6/9/2022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6/9/2022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6/9/2022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9/06/2022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9/06/2022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9/06/2022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9/06/2022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9/06/2022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9/06/2022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9/06/2022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9/06/2022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9/06/2022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9/06/2022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9/06/2022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6/9/2022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6/9/2022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9/06/2022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10" name="Rectangle 9"/>
          <p:cNvSpPr/>
          <p:nvPr/>
        </p:nvSpPr>
        <p:spPr>
          <a:xfrm>
            <a:off x="728015" y="5943600"/>
            <a:ext cx="7632847" cy="769441"/>
          </a:xfrm>
          <a:prstGeom prst="rect">
            <a:avLst/>
          </a:prstGeom>
        </p:spPr>
        <p:txBody>
          <a:bodyPr wrap="square">
            <a:spAutoFit/>
          </a:bodyPr>
          <a:lstStyle/>
          <a:p>
            <a:pPr algn="ctr" fontAlgn="auto">
              <a:spcBef>
                <a:spcPts val="0"/>
              </a:spcBef>
              <a:spcAft>
                <a:spcPts val="0"/>
              </a:spcAft>
              <a:defRPr/>
            </a:pP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11 </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Zulkaedah</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400" b="1" i="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10 Jun 2022 </a:t>
            </a:r>
          </a:p>
          <a:p>
            <a:pPr algn="ctr" fontAlgn="auto">
              <a:spcBef>
                <a:spcPts val="0"/>
              </a:spcBef>
              <a:spcAft>
                <a:spcPts val="0"/>
              </a:spcAft>
              <a:defRPr/>
            </a:pP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p>
        </p:txBody>
      </p:sp>
      <p:sp>
        <p:nvSpPr>
          <p:cNvPr id="3" name="Rectangle 2"/>
          <p:cNvSpPr/>
          <p:nvPr/>
        </p:nvSpPr>
        <p:spPr>
          <a:xfrm>
            <a:off x="1" y="0"/>
            <a:ext cx="9144000" cy="5943600"/>
          </a:xfrm>
          <a:prstGeom prst="rect">
            <a:avLst/>
          </a:prstGeom>
          <a:blipFill dpi="0" rotWithShape="1">
            <a:blip r:embed="rId3">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316px-Coat_of_arms_of_Terenggan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5860" y="4450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31553" y="1806714"/>
            <a:ext cx="8836247" cy="707886"/>
          </a:xfrm>
          <a:prstGeom prst="rect">
            <a:avLst/>
          </a:prstGeom>
          <a:noFill/>
        </p:spPr>
        <p:txBody>
          <a:bodyPr wrap="square" lIns="91440" tIns="45720" rIns="91440" bIns="45720">
            <a:spAutoFit/>
          </a:bodyPr>
          <a:lstStyle/>
          <a:p>
            <a:pPr algn="ctr"/>
            <a:r>
              <a:rPr lang="en-US" sz="40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Jabatan</a:t>
            </a: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 Hal </a:t>
            </a:r>
            <a:r>
              <a:rPr lang="en-US" sz="40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Ehwal</a:t>
            </a: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 Agama Terengganu</a:t>
            </a:r>
          </a:p>
        </p:txBody>
      </p:sp>
      <p:sp>
        <p:nvSpPr>
          <p:cNvPr id="9" name="Rectangle 5"/>
          <p:cNvSpPr txBox="1">
            <a:spLocks noChangeArrowheads="1"/>
          </p:cNvSpPr>
          <p:nvPr/>
        </p:nvSpPr>
        <p:spPr>
          <a:xfrm>
            <a:off x="2438400" y="2556520"/>
            <a:ext cx="4343400" cy="720080"/>
          </a:xfrm>
          <a:prstGeom prst="rect">
            <a:avLst/>
          </a:prstGeom>
          <a:solidFill>
            <a:schemeClr val="bg1">
              <a:lumMod val="95000"/>
              <a:alpha val="38000"/>
            </a:schemeClr>
          </a:solid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23 / 2022</a:t>
            </a:r>
            <a:endParaRPr lang="en-US"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381000" y="3629561"/>
            <a:ext cx="8382000" cy="1569660"/>
          </a:xfrm>
          <a:prstGeom prst="rect">
            <a:avLst/>
          </a:prstGeom>
        </p:spPr>
        <p:txBody>
          <a:bodyPr wrap="square">
            <a:spAutoFit/>
            <a:scene3d>
              <a:camera prst="perspectiveAbove"/>
              <a:lightRig rig="soft" dir="t">
                <a:rot lat="0" lon="0" rev="10800000"/>
              </a:lightRig>
            </a:scene3d>
            <a:sp3d extrusionH="57150">
              <a:bevelT w="27940" h="12700" prst="riblet"/>
              <a:contourClr>
                <a:srgbClr val="DDDDDD"/>
              </a:contourClr>
            </a:sp3d>
          </a:bodyPr>
          <a:lstStyle/>
          <a:p>
            <a:pPr algn="ctr"/>
            <a:r>
              <a:rPr lang="it-IT" sz="4800" b="1" spc="150" dirty="0">
                <a:ln w="11430">
                  <a:solidFill>
                    <a:srgbClr val="C00000"/>
                  </a:solidFill>
                </a:ln>
                <a:solidFill>
                  <a:srgbClr val="F8F8F8"/>
                </a:solidFill>
                <a:effectLst>
                  <a:outerShdw blurRad="50800" dist="38100" dir="5400000" algn="t" rotWithShape="0">
                    <a:prstClr val="black">
                      <a:alpha val="40000"/>
                    </a:prstClr>
                  </a:outerShdw>
                </a:effectLst>
                <a:latin typeface="Arial Black" pitchFamily="34" charset="0"/>
              </a:rPr>
              <a:t>PERSIAPAN MENJADI TETAMU ALLAH</a:t>
            </a:r>
            <a:endParaRPr lang="en-US" sz="4800" b="1" spc="150" dirty="0">
              <a:ln w="11430">
                <a:solidFill>
                  <a:srgbClr val="C00000"/>
                </a:solidFill>
              </a:ln>
              <a:solidFill>
                <a:srgbClr val="F8F8F8"/>
              </a:solidFill>
              <a:effectLst>
                <a:outerShdw blurRad="50800" dist="38100" dir="5400000" algn="t" rotWithShape="0">
                  <a:prstClr val="black">
                    <a:alpha val="40000"/>
                  </a:prstClr>
                </a:outerShdw>
              </a:effectLst>
              <a:latin typeface="Arial Black" pitchFamily="34" charset="0"/>
            </a:endParaRPr>
          </a:p>
        </p:txBody>
      </p:sp>
    </p:spTree>
    <p:extLst>
      <p:ext uri="{BB962C8B-B14F-4D97-AF65-F5344CB8AC3E}">
        <p14:creationId xmlns:p14="http://schemas.microsoft.com/office/powerpoint/2010/main" val="390297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6000" r="-16000"/>
          </a:stretch>
        </a:blipFill>
        <a:effectLst/>
      </p:bgPr>
    </p:bg>
    <p:spTree>
      <p:nvGrpSpPr>
        <p:cNvPr id="1" name=""/>
        <p:cNvGrpSpPr/>
        <p:nvPr/>
      </p:nvGrpSpPr>
      <p:grpSpPr>
        <a:xfrm>
          <a:off x="0" y="0"/>
          <a:ext cx="0" cy="0"/>
          <a:chOff x="0" y="0"/>
          <a:chExt cx="0" cy="0"/>
        </a:xfrm>
      </p:grpSpPr>
      <p:sp>
        <p:nvSpPr>
          <p:cNvPr id="3" name="Curved Left Arrow 2"/>
          <p:cNvSpPr/>
          <p:nvPr/>
        </p:nvSpPr>
        <p:spPr>
          <a:xfrm>
            <a:off x="7391400" y="2514600"/>
            <a:ext cx="1447800" cy="2667000"/>
          </a:xfrm>
          <a:prstGeom prst="curvedLeftArrow">
            <a:avLst>
              <a:gd name="adj1" fmla="val 14241"/>
              <a:gd name="adj2" fmla="val 44664"/>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1264920" y="1676400"/>
            <a:ext cx="6850380" cy="1066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Kepada mereka yang terpilih menjadi tetamu Allah pada tahun ini</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7" name="Curved Right Arrow 6"/>
          <p:cNvSpPr/>
          <p:nvPr/>
        </p:nvSpPr>
        <p:spPr>
          <a:xfrm>
            <a:off x="381000" y="609600"/>
            <a:ext cx="838200" cy="1676400"/>
          </a:xfrm>
          <a:prstGeom prst="curvedRightArrow">
            <a:avLst>
              <a:gd name="adj1" fmla="val 44399"/>
              <a:gd name="adj2" fmla="val 70618"/>
              <a:gd name="adj3" fmla="val 4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647700" y="312420"/>
            <a:ext cx="7886700" cy="830580"/>
          </a:xfrm>
          <a:prstGeom prst="cloud">
            <a:avLst/>
          </a:prstGeom>
          <a:solidFill>
            <a:schemeClr val="bg1">
              <a:alpha val="88000"/>
            </a:schemeClr>
          </a:solidFill>
          <a:ln w="66675">
            <a:solidFill>
              <a:srgbClr val="FF0000"/>
            </a:solidFill>
          </a:ln>
          <a:effectLst>
            <a:innerShdw blurRad="63500" dist="50800" dir="16200000">
              <a:prstClr val="black">
                <a:alpha val="50000"/>
              </a:prstClr>
            </a:innerShdw>
          </a:effectLst>
          <a:scene3d>
            <a:camera prst="orthographicFront"/>
            <a:lightRig rig="threePt" dir="t"/>
          </a:scene3d>
          <a:sp3d>
            <a:bevelT prst="angle"/>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dirty="0" err="1">
                <a:ln w="1905"/>
                <a:solidFill>
                  <a:srgbClr val="FF0000"/>
                </a:solidFill>
                <a:effectLst>
                  <a:innerShdw blurRad="69850" dist="43180" dir="5400000">
                    <a:srgbClr val="000000">
                      <a:alpha val="65000"/>
                    </a:srgbClr>
                  </a:innerShdw>
                </a:effectLst>
              </a:rPr>
              <a:t>Setinggi</a:t>
            </a:r>
            <a:r>
              <a:rPr lang="en-US" sz="4000" b="1" dirty="0">
                <a:ln w="1905"/>
                <a:solidFill>
                  <a:srgbClr val="FF0000"/>
                </a:solidFill>
                <a:effectLst>
                  <a:innerShdw blurRad="69850" dist="43180" dir="5400000">
                    <a:srgbClr val="000000">
                      <a:alpha val="65000"/>
                    </a:srgbClr>
                  </a:innerShdw>
                </a:effectLst>
              </a:rPr>
              <a:t>- </a:t>
            </a:r>
            <a:r>
              <a:rPr lang="en-US" sz="4000" b="1" dirty="0" err="1">
                <a:ln w="1905"/>
                <a:solidFill>
                  <a:srgbClr val="FF0000"/>
                </a:solidFill>
                <a:effectLst>
                  <a:innerShdw blurRad="69850" dist="43180" dir="5400000">
                    <a:srgbClr val="000000">
                      <a:alpha val="65000"/>
                    </a:srgbClr>
                  </a:innerShdw>
                </a:effectLst>
              </a:rPr>
              <a:t>tinggi</a:t>
            </a:r>
            <a:r>
              <a:rPr lang="en-US" sz="4000" b="1" dirty="0">
                <a:ln w="1905"/>
                <a:solidFill>
                  <a:srgbClr val="FF0000"/>
                </a:solidFill>
                <a:effectLst>
                  <a:innerShdw blurRad="69850" dist="43180" dir="5400000">
                    <a:srgbClr val="000000">
                      <a:alpha val="65000"/>
                    </a:srgbClr>
                  </a:innerShdw>
                </a:effectLst>
              </a:rPr>
              <a:t> </a:t>
            </a:r>
            <a:r>
              <a:rPr lang="en-US" sz="4000" b="1" dirty="0" err="1">
                <a:ln w="1905"/>
                <a:solidFill>
                  <a:srgbClr val="FF0000"/>
                </a:solidFill>
                <a:effectLst>
                  <a:innerShdw blurRad="69850" dist="43180" dir="5400000">
                    <a:srgbClr val="000000">
                      <a:alpha val="65000"/>
                    </a:srgbClr>
                  </a:innerShdw>
                </a:effectLst>
              </a:rPr>
              <a:t>Tahniah</a:t>
            </a:r>
            <a:r>
              <a:rPr lang="en-US" sz="4000" b="1" dirty="0">
                <a:ln w="1905"/>
                <a:solidFill>
                  <a:srgbClr val="FF0000"/>
                </a:solidFill>
                <a:effectLst>
                  <a:innerShdw blurRad="69850" dist="43180" dir="5400000">
                    <a:srgbClr val="000000">
                      <a:alpha val="65000"/>
                    </a:srgbClr>
                  </a:innerShdw>
                </a:effectLst>
              </a:rPr>
              <a:t> </a:t>
            </a:r>
            <a:endParaRPr lang="en-US" sz="4000" b="1" dirty="0">
              <a:ln w="1905"/>
              <a:solidFill>
                <a:schemeClr val="tx1"/>
              </a:solidFill>
              <a:effectLst>
                <a:innerShdw blurRad="69850" dist="43180" dir="5400000">
                  <a:srgbClr val="000000">
                    <a:alpha val="65000"/>
                  </a:srgbClr>
                </a:innerShdw>
              </a:effectLst>
              <a:latin typeface="Arial Black" pitchFamily="34" charset="0"/>
            </a:endParaRPr>
          </a:p>
        </p:txBody>
      </p:sp>
      <p:sp>
        <p:nvSpPr>
          <p:cNvPr id="6" name="Rounded Rectangle 5"/>
          <p:cNvSpPr/>
          <p:nvPr/>
        </p:nvSpPr>
        <p:spPr>
          <a:xfrm>
            <a:off x="1676400" y="3657600"/>
            <a:ext cx="5791200" cy="2667000"/>
          </a:xfrm>
          <a:prstGeom prst="roundRect">
            <a:avLst/>
          </a:prstGeom>
          <a:solidFill>
            <a:schemeClr val="accent2">
              <a:lumMod val="20000"/>
              <a:lumOff val="80000"/>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Terpilih mendapat peluang ke Tanah Suci merupakan satu anugerah nikmat dan kejayaan dalam kehidupan seseorang hamba di sisi Allah</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08772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2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14" presetClass="entr" presetSubtype="1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6000" r="-16000"/>
          </a:stretch>
        </a:blipFill>
        <a:effectLst/>
      </p:bgPr>
    </p:bg>
    <p:spTree>
      <p:nvGrpSpPr>
        <p:cNvPr id="1" name=""/>
        <p:cNvGrpSpPr/>
        <p:nvPr/>
      </p:nvGrpSpPr>
      <p:grpSpPr>
        <a:xfrm>
          <a:off x="0" y="0"/>
          <a:ext cx="0" cy="0"/>
          <a:chOff x="0" y="0"/>
          <a:chExt cx="0" cy="0"/>
        </a:xfrm>
      </p:grpSpPr>
      <p:sp>
        <p:nvSpPr>
          <p:cNvPr id="4" name="Rounded Rectangle 3"/>
          <p:cNvSpPr/>
          <p:nvPr/>
        </p:nvSpPr>
        <p:spPr>
          <a:xfrm>
            <a:off x="990600" y="1524000"/>
            <a:ext cx="7879080" cy="20574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accent5">
                    <a:lumMod val="50000"/>
                  </a:schemeClr>
                </a:solidFill>
                <a:effectLst>
                  <a:innerShdw blurRad="69850" dist="43180" dir="5400000">
                    <a:srgbClr val="000000">
                      <a:alpha val="65000"/>
                    </a:srgbClr>
                  </a:innerShdw>
                </a:effectLst>
              </a:rPr>
              <a:t>Mereka akan berkumpul di suatu tempat yang sama bersama umat Islam yang datang dari seluruh dunia bagi melaksanakan tuntutan yang sama biarpun berbeza warna kulit dan bahasa</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7" name="Curved Right Arrow 6"/>
          <p:cNvSpPr/>
          <p:nvPr/>
        </p:nvSpPr>
        <p:spPr>
          <a:xfrm>
            <a:off x="381000" y="609600"/>
            <a:ext cx="838200" cy="1676400"/>
          </a:xfrm>
          <a:prstGeom prst="curvedRightArrow">
            <a:avLst>
              <a:gd name="adj1" fmla="val 44399"/>
              <a:gd name="adj2" fmla="val 70618"/>
              <a:gd name="adj3" fmla="val 4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a:off x="228600" y="685800"/>
            <a:ext cx="990600" cy="3810000"/>
          </a:xfrm>
          <a:prstGeom prst="curvedRightArrow">
            <a:avLst>
              <a:gd name="adj1" fmla="val 44399"/>
              <a:gd name="adj2" fmla="val 70618"/>
              <a:gd name="adj3" fmla="val 4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a:off x="152400" y="762000"/>
            <a:ext cx="838200" cy="5105400"/>
          </a:xfrm>
          <a:prstGeom prst="curvedRightArrow">
            <a:avLst>
              <a:gd name="adj1" fmla="val 44399"/>
              <a:gd name="adj2" fmla="val 70618"/>
              <a:gd name="adj3" fmla="val 4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457200" y="312420"/>
            <a:ext cx="8229600" cy="830580"/>
          </a:xfrm>
          <a:prstGeom prst="cloud">
            <a:avLst/>
          </a:prstGeom>
          <a:solidFill>
            <a:schemeClr val="bg1">
              <a:alpha val="88000"/>
            </a:schemeClr>
          </a:solidFill>
          <a:ln w="66675">
            <a:solidFill>
              <a:srgbClr val="FF0000"/>
            </a:solidFill>
          </a:ln>
          <a:effectLst>
            <a:innerShdw blurRad="63500" dist="50800" dir="16200000">
              <a:prstClr val="black">
                <a:alpha val="50000"/>
              </a:prstClr>
            </a:innerShdw>
          </a:effectLst>
          <a:scene3d>
            <a:camera prst="orthographicFront"/>
            <a:lightRig rig="threePt" dir="t"/>
          </a:scene3d>
          <a:sp3d>
            <a:bevelT prst="angle"/>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err="1">
                <a:ln w="1905"/>
                <a:solidFill>
                  <a:srgbClr val="FF0000"/>
                </a:solidFill>
                <a:effectLst>
                  <a:innerShdw blurRad="69850" dist="43180" dir="5400000">
                    <a:srgbClr val="000000">
                      <a:alpha val="65000"/>
                    </a:srgbClr>
                  </a:innerShdw>
                </a:effectLst>
              </a:rPr>
              <a:t>Umat</a:t>
            </a:r>
            <a:r>
              <a:rPr lang="en-US" sz="3600" b="1" dirty="0">
                <a:ln w="1905"/>
                <a:solidFill>
                  <a:srgbClr val="FF0000"/>
                </a:solidFill>
                <a:effectLst>
                  <a:innerShdw blurRad="69850" dist="43180" dir="5400000">
                    <a:srgbClr val="000000">
                      <a:alpha val="65000"/>
                    </a:srgbClr>
                  </a:innerShdw>
                </a:effectLst>
              </a:rPr>
              <a:t> Islam yang </a:t>
            </a:r>
            <a:r>
              <a:rPr lang="en-US" sz="3600" b="1" dirty="0" err="1">
                <a:ln w="1905"/>
                <a:solidFill>
                  <a:srgbClr val="FF0000"/>
                </a:solidFill>
                <a:effectLst>
                  <a:innerShdw blurRad="69850" dist="43180" dir="5400000">
                    <a:srgbClr val="000000">
                      <a:alpha val="65000"/>
                    </a:srgbClr>
                  </a:innerShdw>
                </a:effectLst>
              </a:rPr>
              <a:t>terpilih</a:t>
            </a:r>
            <a:r>
              <a:rPr lang="en-US" sz="3600" b="1" dirty="0">
                <a:ln w="1905"/>
                <a:solidFill>
                  <a:srgbClr val="FF0000"/>
                </a:solidFill>
                <a:effectLst>
                  <a:innerShdw blurRad="69850" dist="43180" dir="5400000">
                    <a:srgbClr val="000000">
                      <a:alpha val="65000"/>
                    </a:srgbClr>
                  </a:innerShdw>
                </a:effectLst>
              </a:rPr>
              <a:t> </a:t>
            </a:r>
            <a:endParaRPr lang="en-US" sz="3600" b="1" dirty="0">
              <a:ln w="1905"/>
              <a:solidFill>
                <a:schemeClr val="tx1"/>
              </a:solidFill>
              <a:effectLst>
                <a:innerShdw blurRad="69850" dist="43180" dir="5400000">
                  <a:srgbClr val="000000">
                    <a:alpha val="65000"/>
                  </a:srgbClr>
                </a:innerShdw>
              </a:effectLst>
              <a:latin typeface="Arial Black" pitchFamily="34" charset="0"/>
            </a:endParaRPr>
          </a:p>
        </p:txBody>
      </p:sp>
      <p:sp>
        <p:nvSpPr>
          <p:cNvPr id="8" name="Rounded Rectangle 7"/>
          <p:cNvSpPr/>
          <p:nvPr/>
        </p:nvSpPr>
        <p:spPr>
          <a:xfrm>
            <a:off x="1219200" y="3810000"/>
            <a:ext cx="7391400" cy="7620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chemeClr val="accent5">
                    <a:lumMod val="50000"/>
                  </a:schemeClr>
                </a:solidFill>
                <a:effectLst>
                  <a:innerShdw blurRad="69850" dist="43180" dir="5400000">
                    <a:srgbClr val="000000">
                      <a:alpha val="65000"/>
                    </a:srgbClr>
                  </a:innerShdw>
                </a:effectLst>
              </a:rPr>
              <a:t>Menzahirkan kesatuan dan kekuatan ummah</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11" name="Rounded Rectangle 10"/>
          <p:cNvSpPr/>
          <p:nvPr/>
        </p:nvSpPr>
        <p:spPr>
          <a:xfrm>
            <a:off x="1101090" y="4800600"/>
            <a:ext cx="7280910" cy="1828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ln w="1905"/>
                <a:solidFill>
                  <a:schemeClr val="accent5">
                    <a:lumMod val="50000"/>
                  </a:schemeClr>
                </a:solidFill>
                <a:effectLst>
                  <a:innerShdw blurRad="69850" dist="43180" dir="5400000">
                    <a:srgbClr val="000000">
                      <a:alpha val="65000"/>
                    </a:srgbClr>
                  </a:innerShdw>
                </a:effectLst>
              </a:rPr>
              <a:t>Umat Islam yang jauh dan dekat, datang dengan pelbagai cara melalui jalan darat, laut serta udara, menempuh kesukaran semata-mata memenuhi seruan yang mulia ini</a:t>
            </a:r>
            <a:endParaRPr lang="en-US" sz="28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8498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8"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0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6000" r="-16000"/>
          </a:stretch>
        </a:blipFill>
        <a:effectLst/>
      </p:bgPr>
    </p:bg>
    <p:spTree>
      <p:nvGrpSpPr>
        <p:cNvPr id="1" name=""/>
        <p:cNvGrpSpPr/>
        <p:nvPr/>
      </p:nvGrpSpPr>
      <p:grpSpPr>
        <a:xfrm>
          <a:off x="0" y="0"/>
          <a:ext cx="0" cy="0"/>
          <a:chOff x="0" y="0"/>
          <a:chExt cx="0" cy="0"/>
        </a:xfrm>
      </p:grpSpPr>
      <p:sp>
        <p:nvSpPr>
          <p:cNvPr id="4" name="Rounded Rectangle 3"/>
          <p:cNvSpPr/>
          <p:nvPr/>
        </p:nvSpPr>
        <p:spPr>
          <a:xfrm>
            <a:off x="685800" y="1371600"/>
            <a:ext cx="7879080" cy="2286000"/>
          </a:xfrm>
          <a:prstGeom prst="roundRect">
            <a:avLst/>
          </a:prstGeom>
          <a:solidFill>
            <a:schemeClr val="accent4">
              <a:lumMod val="20000"/>
              <a:lumOff val="80000"/>
              <a:alpha val="9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accent4">
                    <a:lumMod val="50000"/>
                  </a:schemeClr>
                </a:solidFill>
                <a:effectLst>
                  <a:innerShdw blurRad="69850" dist="43180" dir="5400000">
                    <a:srgbClr val="000000">
                      <a:alpha val="65000"/>
                    </a:srgbClr>
                  </a:innerShdw>
                </a:effectLst>
              </a:rPr>
              <a:t>Bakal tetamu Allah perlulah bersyukur dan terus bersyukur, kerana daripada seluruh umat Islam di dunia ini, hanya mereka antara jutaan umat Islam seluruh dunia yang mendapat kesempatan untuk menunaikan fardhu haji pada tahun ini</a:t>
            </a:r>
            <a:endParaRPr lang="en-US" sz="2800" b="1" dirty="0">
              <a:ln w="1905"/>
              <a:solidFill>
                <a:schemeClr val="accent4">
                  <a:lumMod val="50000"/>
                </a:schemeClr>
              </a:solidFill>
              <a:effectLst>
                <a:innerShdw blurRad="69850" dist="43180" dir="5400000">
                  <a:srgbClr val="000000">
                    <a:alpha val="65000"/>
                  </a:srgbClr>
                </a:innerShdw>
              </a:effectLst>
            </a:endParaRPr>
          </a:p>
        </p:txBody>
      </p:sp>
      <p:sp>
        <p:nvSpPr>
          <p:cNvPr id="7" name="Curved Right Arrow 6"/>
          <p:cNvSpPr/>
          <p:nvPr/>
        </p:nvSpPr>
        <p:spPr>
          <a:xfrm>
            <a:off x="228600" y="609600"/>
            <a:ext cx="762000" cy="1371600"/>
          </a:xfrm>
          <a:prstGeom prst="curvedRightArrow">
            <a:avLst>
              <a:gd name="adj1" fmla="val 44399"/>
              <a:gd name="adj2" fmla="val 70618"/>
              <a:gd name="adj3" fmla="val 4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457200" y="228600"/>
            <a:ext cx="8229600" cy="830580"/>
          </a:xfrm>
          <a:prstGeom prst="cloud">
            <a:avLst/>
          </a:prstGeom>
          <a:solidFill>
            <a:schemeClr val="bg1">
              <a:alpha val="88000"/>
            </a:schemeClr>
          </a:solidFill>
          <a:ln w="66675">
            <a:solidFill>
              <a:srgbClr val="FF0000"/>
            </a:solidFill>
          </a:ln>
          <a:effectLst>
            <a:innerShdw blurRad="63500" dist="50800" dir="16200000">
              <a:prstClr val="black">
                <a:alpha val="50000"/>
              </a:prstClr>
            </a:innerShdw>
          </a:effectLst>
          <a:scene3d>
            <a:camera prst="orthographicFront"/>
            <a:lightRig rig="threePt" dir="t"/>
          </a:scene3d>
          <a:sp3d>
            <a:bevelT prst="angle"/>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err="1">
                <a:ln w="1905"/>
                <a:solidFill>
                  <a:srgbClr val="FF0000"/>
                </a:solidFill>
                <a:effectLst>
                  <a:innerShdw blurRad="69850" dist="43180" dir="5400000">
                    <a:srgbClr val="000000">
                      <a:alpha val="65000"/>
                    </a:srgbClr>
                  </a:innerShdw>
                </a:effectLst>
              </a:rPr>
              <a:t>Umat</a:t>
            </a:r>
            <a:r>
              <a:rPr lang="en-US" sz="3600" b="1" dirty="0">
                <a:ln w="1905"/>
                <a:solidFill>
                  <a:srgbClr val="FF0000"/>
                </a:solidFill>
                <a:effectLst>
                  <a:innerShdw blurRad="69850" dist="43180" dir="5400000">
                    <a:srgbClr val="000000">
                      <a:alpha val="65000"/>
                    </a:srgbClr>
                  </a:innerShdw>
                </a:effectLst>
              </a:rPr>
              <a:t> Islam yang </a:t>
            </a:r>
            <a:r>
              <a:rPr lang="en-US" sz="3600" b="1" dirty="0" err="1">
                <a:ln w="1905"/>
                <a:solidFill>
                  <a:srgbClr val="FF0000"/>
                </a:solidFill>
                <a:effectLst>
                  <a:innerShdw blurRad="69850" dist="43180" dir="5400000">
                    <a:srgbClr val="000000">
                      <a:alpha val="65000"/>
                    </a:srgbClr>
                  </a:innerShdw>
                </a:effectLst>
              </a:rPr>
              <a:t>terpilih</a:t>
            </a:r>
            <a:r>
              <a:rPr lang="en-US" sz="3600" b="1" dirty="0">
                <a:ln w="1905"/>
                <a:solidFill>
                  <a:srgbClr val="FF0000"/>
                </a:solidFill>
                <a:effectLst>
                  <a:innerShdw blurRad="69850" dist="43180" dir="5400000">
                    <a:srgbClr val="000000">
                      <a:alpha val="65000"/>
                    </a:srgbClr>
                  </a:innerShdw>
                </a:effectLst>
              </a:rPr>
              <a:t> </a:t>
            </a:r>
            <a:endParaRPr lang="en-US" sz="3600" b="1" dirty="0">
              <a:ln w="1905"/>
              <a:solidFill>
                <a:schemeClr val="tx1"/>
              </a:solidFill>
              <a:effectLst>
                <a:innerShdw blurRad="69850" dist="43180" dir="5400000">
                  <a:srgbClr val="000000">
                    <a:alpha val="65000"/>
                  </a:srgbClr>
                </a:innerShdw>
              </a:effectLst>
              <a:latin typeface="Arial Black" pitchFamily="34" charset="0"/>
            </a:endParaRPr>
          </a:p>
        </p:txBody>
      </p:sp>
      <p:sp>
        <p:nvSpPr>
          <p:cNvPr id="12" name="Rounded Rectangle 11"/>
          <p:cNvSpPr/>
          <p:nvPr/>
        </p:nvSpPr>
        <p:spPr>
          <a:xfrm>
            <a:off x="685800" y="4343400"/>
            <a:ext cx="7879080" cy="2286000"/>
          </a:xfrm>
          <a:prstGeom prst="roundRect">
            <a:avLst/>
          </a:prstGeom>
          <a:solidFill>
            <a:schemeClr val="accent6">
              <a:lumMod val="20000"/>
              <a:lumOff val="80000"/>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accent5">
                    <a:lumMod val="50000"/>
                  </a:schemeClr>
                </a:solidFill>
                <a:effectLst>
                  <a:innerShdw blurRad="69850" dist="43180" dir="5400000">
                    <a:srgbClr val="000000">
                      <a:alpha val="65000"/>
                    </a:srgbClr>
                  </a:innerShdw>
                </a:effectLst>
              </a:rPr>
              <a:t>Kesempatan yang terbaik sebagai tetamu Allah ini hendaklah dimanfaatkan dengan sebaik-baiknya, khasnya dengan berusaha mendapatkan haji yang mabrur, kerana haji yang mabrur dijanjikan oleh Allah S.W.T dengan syurga-Nya</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2" name="Down Arrow 1"/>
          <p:cNvSpPr/>
          <p:nvPr/>
        </p:nvSpPr>
        <p:spPr>
          <a:xfrm>
            <a:off x="4343400" y="3657600"/>
            <a:ext cx="609600" cy="6096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1000" b="-21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228600"/>
            <a:ext cx="7162800" cy="685800"/>
          </a:xfrm>
          <a:prstGeom prst="snip2DiagRect">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endParaRPr lang="en-US" sz="3200" dirty="0"/>
          </a:p>
        </p:txBody>
      </p:sp>
      <p:sp>
        <p:nvSpPr>
          <p:cNvPr id="7" name="Rectangle 6"/>
          <p:cNvSpPr/>
          <p:nvPr/>
        </p:nvSpPr>
        <p:spPr>
          <a:xfrm>
            <a:off x="1219200" y="3292257"/>
            <a:ext cx="6781800" cy="2308324"/>
          </a:xfrm>
          <a:prstGeom prst="rect">
            <a:avLst/>
          </a:prstGeom>
        </p:spPr>
        <p:txBody>
          <a:bodyPr wrap="square">
            <a:spAutoFit/>
          </a:bodyPr>
          <a:lstStyle/>
          <a:p>
            <a:pPr algn="just"/>
            <a:r>
              <a:rPr lang="en-US" sz="3200" b="1" dirty="0"/>
              <a:t>Yang </a:t>
            </a:r>
            <a:r>
              <a:rPr lang="en-US" sz="3200" b="1" dirty="0" err="1"/>
              <a:t>Bermaksud</a:t>
            </a:r>
            <a:r>
              <a:rPr lang="en-US" sz="3200" b="1" dirty="0"/>
              <a:t> : </a:t>
            </a:r>
          </a:p>
          <a:p>
            <a:pPr algn="just"/>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“Haji yang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mabrur</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tiada</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ganjaran</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baginya</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melainkan</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syurga</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p>
        </p:txBody>
      </p:sp>
      <p:sp>
        <p:nvSpPr>
          <p:cNvPr id="5" name="Rectangle 4"/>
          <p:cNvSpPr/>
          <p:nvPr/>
        </p:nvSpPr>
        <p:spPr>
          <a:xfrm>
            <a:off x="381000" y="1337608"/>
            <a:ext cx="8458200" cy="1938992"/>
          </a:xfrm>
          <a:prstGeom prst="rect">
            <a:avLst/>
          </a:prstGeom>
        </p:spPr>
        <p:txBody>
          <a:bodyPr wrap="square">
            <a:spAutoFit/>
            <a:scene3d>
              <a:camera prst="orthographicFront"/>
              <a:lightRig rig="threePt" dir="t"/>
            </a:scene3d>
            <a:sp3d extrusionH="57150">
              <a:bevelT w="38100" h="38100" prst="angle"/>
            </a:sp3d>
          </a:bodyPr>
          <a:lstStyle/>
          <a:p>
            <a:pPr algn="ctr" rtl="1"/>
            <a:r>
              <a:rPr lang="ar-S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الحَجُّ الْمَبْرُورُ لَيْسَ لَهُ</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rtl="1"/>
            <a:r>
              <a:rPr lang="ar-S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جَزَاءٌ إِلا الْجَنَّةُ</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3012128" y="6248400"/>
            <a:ext cx="3617272"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riwayat</a:t>
            </a:r>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Bukhori</a:t>
            </a:r>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&amp; Muslim)</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60079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2" name="Down Arrow Callout 1"/>
          <p:cNvSpPr/>
          <p:nvPr/>
        </p:nvSpPr>
        <p:spPr>
          <a:xfrm>
            <a:off x="335280" y="228600"/>
            <a:ext cx="8427720" cy="990600"/>
          </a:xfrm>
          <a:prstGeom prst="downArrowCallout">
            <a:avLst>
              <a:gd name="adj1" fmla="val 32022"/>
              <a:gd name="adj2" fmla="val 36008"/>
              <a:gd name="adj3" fmla="val 20522"/>
              <a:gd name="adj4" fmla="val 66677"/>
            </a:avLst>
          </a:prstGeom>
          <a:solidFill>
            <a:schemeClr val="tx1"/>
          </a:solidFill>
          <a:ln w="69850" cmpd="thickThin">
            <a:solidFill>
              <a:schemeClr val="bg2"/>
            </a:solidFill>
          </a:ln>
          <a:effectLst>
            <a:outerShdw blurRad="50800" dist="38100" dir="16200000" sx="106000" sy="106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Persiapan</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t>
            </a: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memperolehi</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haji yang </a:t>
            </a: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mabrur</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urved Left Arrow 2"/>
          <p:cNvSpPr/>
          <p:nvPr/>
        </p:nvSpPr>
        <p:spPr>
          <a:xfrm rot="20742580">
            <a:off x="7350748" y="1832366"/>
            <a:ext cx="808184" cy="1291323"/>
          </a:xfrm>
          <a:prstGeom prst="curvedLeftArrow">
            <a:avLst>
              <a:gd name="adj1" fmla="val 25000"/>
              <a:gd name="adj2" fmla="val 50000"/>
              <a:gd name="adj3" fmla="val 528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3086100" y="1752600"/>
            <a:ext cx="4229100" cy="762000"/>
          </a:xfrm>
          <a:prstGeom prst="roundRect">
            <a:avLst/>
          </a:prstGeom>
          <a:solidFill>
            <a:schemeClr val="bg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400" b="1" dirty="0">
                <a:ln w="1905"/>
                <a:solidFill>
                  <a:srgbClr val="002060"/>
                </a:solidFill>
                <a:effectLst>
                  <a:innerShdw blurRad="69850" dist="43180" dir="5400000">
                    <a:srgbClr val="000000">
                      <a:alpha val="65000"/>
                    </a:srgbClr>
                  </a:innerShdw>
                </a:effectLst>
              </a:rPr>
              <a:t>Persiapan ilmu</a:t>
            </a:r>
            <a:endParaRPr lang="en-US" sz="3400" b="1" dirty="0">
              <a:ln w="1905"/>
              <a:solidFill>
                <a:srgbClr val="002060"/>
              </a:solidFill>
              <a:effectLst>
                <a:innerShdw blurRad="69850" dist="43180" dir="5400000">
                  <a:srgbClr val="000000">
                    <a:alpha val="65000"/>
                  </a:srgbClr>
                </a:innerShdw>
              </a:effectLst>
            </a:endParaRPr>
          </a:p>
        </p:txBody>
      </p:sp>
      <p:sp>
        <p:nvSpPr>
          <p:cNvPr id="8" name="Cloud 7"/>
          <p:cNvSpPr/>
          <p:nvPr/>
        </p:nvSpPr>
        <p:spPr>
          <a:xfrm>
            <a:off x="335280" y="1752600"/>
            <a:ext cx="3200400" cy="7620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PERTAMA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9" name="Rounded Rectangle 8"/>
          <p:cNvSpPr/>
          <p:nvPr/>
        </p:nvSpPr>
        <p:spPr>
          <a:xfrm>
            <a:off x="761999" y="3048000"/>
            <a:ext cx="7620001" cy="3429000"/>
          </a:xfrm>
          <a:prstGeom prst="roundRect">
            <a:avLst/>
          </a:prstGeom>
          <a:solidFill>
            <a:schemeClr val="accent6">
              <a:lumMod val="20000"/>
              <a:lumOff val="80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7030A0"/>
                </a:solidFill>
                <a:effectLst>
                  <a:innerShdw blurRad="69850" dist="43180" dir="5400000">
                    <a:srgbClr val="000000">
                      <a:alpha val="65000"/>
                    </a:srgbClr>
                  </a:innerShdw>
                </a:effectLst>
              </a:rPr>
              <a:t>Seorang bakal haji hendaklah sentiasa belajar dan mengulangkaji cara dan kaedah melaksanakan ibadah ini serta hal-hal yang berkaitan dengannya. Ilmu asas berkaitan rukun-rukun haji, wajib haji dan syarat-syaratnya serta larangan-larangan ketika ihram perlu dikuasai dan difahami dengan sebaiknya.</a:t>
            </a:r>
            <a:endParaRPr lang="en-US" sz="28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6803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2" name="Down Arrow Callout 1"/>
          <p:cNvSpPr/>
          <p:nvPr/>
        </p:nvSpPr>
        <p:spPr>
          <a:xfrm>
            <a:off x="335280" y="228600"/>
            <a:ext cx="8427720" cy="990600"/>
          </a:xfrm>
          <a:prstGeom prst="downArrowCallout">
            <a:avLst>
              <a:gd name="adj1" fmla="val 32022"/>
              <a:gd name="adj2" fmla="val 36008"/>
              <a:gd name="adj3" fmla="val 20522"/>
              <a:gd name="adj4" fmla="val 66677"/>
            </a:avLst>
          </a:prstGeom>
          <a:solidFill>
            <a:schemeClr val="tx1"/>
          </a:solidFill>
          <a:ln w="69850" cmpd="thickThin">
            <a:solidFill>
              <a:schemeClr val="bg2"/>
            </a:solidFill>
          </a:ln>
          <a:effectLst>
            <a:outerShdw blurRad="50800" dist="38100" dir="16200000" sx="106000" sy="106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Persiapan</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t>
            </a: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memperolehi</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haji yang </a:t>
            </a: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mabrur</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urved Left Arrow 2"/>
          <p:cNvSpPr/>
          <p:nvPr/>
        </p:nvSpPr>
        <p:spPr>
          <a:xfrm rot="20742580">
            <a:off x="7287548" y="1840288"/>
            <a:ext cx="879560" cy="1348623"/>
          </a:xfrm>
          <a:prstGeom prst="curvedLeftArrow">
            <a:avLst>
              <a:gd name="adj1" fmla="val 25000"/>
              <a:gd name="adj2" fmla="val 50000"/>
              <a:gd name="adj3" fmla="val 528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2819400" y="1600200"/>
            <a:ext cx="4800600" cy="990600"/>
          </a:xfrm>
          <a:prstGeom prst="roundRect">
            <a:avLst/>
          </a:prstGeom>
          <a:solidFill>
            <a:schemeClr val="bg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rgbClr val="002060"/>
                </a:solidFill>
                <a:effectLst>
                  <a:innerShdw blurRad="69850" dist="43180" dir="5400000">
                    <a:srgbClr val="000000">
                      <a:alpha val="65000"/>
                    </a:srgbClr>
                  </a:innerShdw>
                </a:effectLst>
              </a:rPr>
              <a:t>Menyediakan kewangan yang mencukupi</a:t>
            </a:r>
            <a:endParaRPr lang="en-US" sz="3200" b="1" dirty="0">
              <a:ln w="1905"/>
              <a:solidFill>
                <a:srgbClr val="002060"/>
              </a:solidFill>
              <a:effectLst>
                <a:innerShdw blurRad="69850" dist="43180" dir="5400000">
                  <a:srgbClr val="000000">
                    <a:alpha val="65000"/>
                  </a:srgbClr>
                </a:innerShdw>
              </a:effectLst>
            </a:endParaRPr>
          </a:p>
        </p:txBody>
      </p:sp>
      <p:sp>
        <p:nvSpPr>
          <p:cNvPr id="8" name="Cloud 7"/>
          <p:cNvSpPr/>
          <p:nvPr/>
        </p:nvSpPr>
        <p:spPr>
          <a:xfrm>
            <a:off x="335280" y="1752600"/>
            <a:ext cx="2750820" cy="7620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KEDUA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9" name="Rounded Rectangle 8"/>
          <p:cNvSpPr/>
          <p:nvPr/>
        </p:nvSpPr>
        <p:spPr>
          <a:xfrm>
            <a:off x="990599" y="3124200"/>
            <a:ext cx="7162801" cy="2971800"/>
          </a:xfrm>
          <a:prstGeom prst="roundRect">
            <a:avLst/>
          </a:prstGeom>
          <a:solidFill>
            <a:schemeClr val="accent6">
              <a:lumMod val="20000"/>
              <a:lumOff val="80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rgbClr val="7030A0"/>
                </a:solidFill>
                <a:effectLst>
                  <a:innerShdw blurRad="69850" dist="43180" dir="5400000">
                    <a:srgbClr val="000000">
                      <a:alpha val="65000"/>
                    </a:srgbClr>
                  </a:innerShdw>
                </a:effectLst>
              </a:rPr>
              <a:t>Menyediakan kewangan yang mencukupi untuk perbelanjaan di tanah haram serta perbelanjaan harian ahli keluarga dan tanggungan sepanjang tempoh sepeninggalannya</a:t>
            </a:r>
            <a:endParaRPr lang="en-US" sz="32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3059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2" name="Down Arrow Callout 1"/>
          <p:cNvSpPr/>
          <p:nvPr/>
        </p:nvSpPr>
        <p:spPr>
          <a:xfrm>
            <a:off x="335280" y="228600"/>
            <a:ext cx="8427720" cy="990600"/>
          </a:xfrm>
          <a:prstGeom prst="downArrowCallout">
            <a:avLst>
              <a:gd name="adj1" fmla="val 32022"/>
              <a:gd name="adj2" fmla="val 36008"/>
              <a:gd name="adj3" fmla="val 20522"/>
              <a:gd name="adj4" fmla="val 66677"/>
            </a:avLst>
          </a:prstGeom>
          <a:solidFill>
            <a:schemeClr val="tx1"/>
          </a:solidFill>
          <a:ln w="69850" cmpd="thickThin">
            <a:solidFill>
              <a:schemeClr val="bg2"/>
            </a:solidFill>
          </a:ln>
          <a:effectLst>
            <a:outerShdw blurRad="50800" dist="38100" dir="16200000" sx="106000" sy="106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Persiapan</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t>
            </a: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memperolehi</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haji yang </a:t>
            </a: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mabrur</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urved Left Arrow 2"/>
          <p:cNvSpPr/>
          <p:nvPr/>
        </p:nvSpPr>
        <p:spPr>
          <a:xfrm rot="20742580">
            <a:off x="7240526" y="1846183"/>
            <a:ext cx="973604" cy="1717834"/>
          </a:xfrm>
          <a:prstGeom prst="curvedLeftArrow">
            <a:avLst>
              <a:gd name="adj1" fmla="val 25000"/>
              <a:gd name="adj2" fmla="val 50000"/>
              <a:gd name="adj3" fmla="val 528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3048000" y="1524000"/>
            <a:ext cx="4419600" cy="1447800"/>
          </a:xfrm>
          <a:prstGeom prst="roundRect">
            <a:avLst/>
          </a:prstGeom>
          <a:solidFill>
            <a:schemeClr val="bg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rgbClr val="002060"/>
                </a:solidFill>
                <a:effectLst>
                  <a:innerShdw blurRad="69850" dist="43180" dir="5400000">
                    <a:srgbClr val="000000">
                      <a:alpha val="65000"/>
                    </a:srgbClr>
                  </a:innerShdw>
                </a:effectLst>
              </a:rPr>
              <a:t>Penjagaan kesihatan sepanjang berada di tanah suci</a:t>
            </a:r>
            <a:endParaRPr lang="en-US" sz="3200" b="1" dirty="0">
              <a:ln w="1905"/>
              <a:solidFill>
                <a:srgbClr val="002060"/>
              </a:solidFill>
              <a:effectLst>
                <a:innerShdw blurRad="69850" dist="43180" dir="5400000">
                  <a:srgbClr val="000000">
                    <a:alpha val="65000"/>
                  </a:srgbClr>
                </a:innerShdw>
              </a:effectLst>
            </a:endParaRPr>
          </a:p>
        </p:txBody>
      </p:sp>
      <p:sp>
        <p:nvSpPr>
          <p:cNvPr id="8" name="Cloud 7"/>
          <p:cNvSpPr/>
          <p:nvPr/>
        </p:nvSpPr>
        <p:spPr>
          <a:xfrm>
            <a:off x="335280" y="1905000"/>
            <a:ext cx="3093720" cy="7620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KETIGA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9" name="Rounded Rectangle 8"/>
          <p:cNvSpPr/>
          <p:nvPr/>
        </p:nvSpPr>
        <p:spPr>
          <a:xfrm>
            <a:off x="990599" y="3429000"/>
            <a:ext cx="7162801" cy="3124200"/>
          </a:xfrm>
          <a:prstGeom prst="roundRect">
            <a:avLst/>
          </a:prstGeom>
          <a:solidFill>
            <a:schemeClr val="accent6">
              <a:lumMod val="20000"/>
              <a:lumOff val="80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rgbClr val="7030A0"/>
                </a:solidFill>
                <a:effectLst>
                  <a:innerShdw blurRad="69850" dist="43180" dir="5400000">
                    <a:srgbClr val="000000">
                      <a:alpha val="65000"/>
                    </a:srgbClr>
                  </a:innerShdw>
                </a:effectLst>
              </a:rPr>
              <a:t>Banyak aktiviti fizikal yang perlu dilakukan seperti tawaf, sa’i, melontar jamrah. Ada baiknya sebelum berangkat, bakal haji melatih diri dengan aktiviti berjalan kaki agar terbiasa dengan aktiviti fizikal di sana</a:t>
            </a:r>
            <a:endParaRPr lang="en-US" sz="32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8753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2" name="Down Arrow Callout 1"/>
          <p:cNvSpPr/>
          <p:nvPr/>
        </p:nvSpPr>
        <p:spPr>
          <a:xfrm>
            <a:off x="335280" y="228600"/>
            <a:ext cx="8427720" cy="990600"/>
          </a:xfrm>
          <a:prstGeom prst="downArrowCallout">
            <a:avLst>
              <a:gd name="adj1" fmla="val 32022"/>
              <a:gd name="adj2" fmla="val 36008"/>
              <a:gd name="adj3" fmla="val 20522"/>
              <a:gd name="adj4" fmla="val 66677"/>
            </a:avLst>
          </a:prstGeom>
          <a:solidFill>
            <a:schemeClr val="tx1"/>
          </a:solidFill>
          <a:ln w="69850" cmpd="thickThin">
            <a:solidFill>
              <a:schemeClr val="bg2"/>
            </a:solidFill>
          </a:ln>
          <a:effectLst>
            <a:outerShdw blurRad="50800" dist="38100" dir="16200000" sx="106000" sy="106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Persiapan</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t>
            </a: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memperolehi</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haji yang </a:t>
            </a: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mabrur</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urved Left Arrow 2"/>
          <p:cNvSpPr/>
          <p:nvPr/>
        </p:nvSpPr>
        <p:spPr>
          <a:xfrm rot="20742580">
            <a:off x="7529072" y="1629516"/>
            <a:ext cx="1054131" cy="1588959"/>
          </a:xfrm>
          <a:prstGeom prst="curvedLeftArrow">
            <a:avLst>
              <a:gd name="adj1" fmla="val 25000"/>
              <a:gd name="adj2" fmla="val 50000"/>
              <a:gd name="adj3" fmla="val 528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3124200" y="1524000"/>
            <a:ext cx="4419600" cy="1219200"/>
          </a:xfrm>
          <a:prstGeom prst="roundRect">
            <a:avLst/>
          </a:prstGeom>
          <a:solidFill>
            <a:schemeClr val="bg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rgbClr val="002060"/>
                </a:solidFill>
                <a:effectLst>
                  <a:innerShdw blurRad="69850" dist="43180" dir="5400000">
                    <a:srgbClr val="000000">
                      <a:alpha val="65000"/>
                    </a:srgbClr>
                  </a:innerShdw>
                </a:effectLst>
              </a:rPr>
              <a:t> Perlu mantap dalam diri dengan kesabaran</a:t>
            </a:r>
            <a:endParaRPr lang="en-US" sz="3200" b="1" dirty="0">
              <a:ln w="1905"/>
              <a:solidFill>
                <a:srgbClr val="002060"/>
              </a:solidFill>
              <a:effectLst>
                <a:innerShdw blurRad="69850" dist="43180" dir="5400000">
                  <a:srgbClr val="000000">
                    <a:alpha val="65000"/>
                  </a:srgbClr>
                </a:innerShdw>
              </a:effectLst>
            </a:endParaRPr>
          </a:p>
        </p:txBody>
      </p:sp>
      <p:sp>
        <p:nvSpPr>
          <p:cNvPr id="8" name="Cloud 7"/>
          <p:cNvSpPr/>
          <p:nvPr/>
        </p:nvSpPr>
        <p:spPr>
          <a:xfrm>
            <a:off x="335280" y="1752600"/>
            <a:ext cx="3093720" cy="7620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KEEMPAT</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9" name="Rounded Rectangle 8"/>
          <p:cNvSpPr/>
          <p:nvPr/>
        </p:nvSpPr>
        <p:spPr>
          <a:xfrm>
            <a:off x="838200" y="3048000"/>
            <a:ext cx="7467599" cy="3581400"/>
          </a:xfrm>
          <a:prstGeom prst="roundRect">
            <a:avLst/>
          </a:prstGeom>
          <a:solidFill>
            <a:schemeClr val="accent6">
              <a:lumMod val="20000"/>
              <a:lumOff val="80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7030A0"/>
                </a:solidFill>
                <a:effectLst>
                  <a:innerShdw blurRad="69850" dist="43180" dir="5400000">
                    <a:srgbClr val="000000">
                      <a:alpha val="65000"/>
                    </a:srgbClr>
                  </a:innerShdw>
                </a:effectLst>
              </a:rPr>
              <a:t>Para jemaah haji perlu mengutamakan kesabaran sepanjang berada di tanah suci. Ibadat haji yang menghadirkan jutaan manusia berhimpun di tanah suci, tentunya pelbagai karenah manusia dengan suasana yang tidak sama jika dibandingkan dengan keadaan di tanah air dari segi keselesaan, kemudahan mahupun keadaan iklimnya. </a:t>
            </a:r>
            <a:endParaRPr lang="en-US" sz="28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5401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2" name="Down Arrow Callout 1"/>
          <p:cNvSpPr/>
          <p:nvPr/>
        </p:nvSpPr>
        <p:spPr>
          <a:xfrm>
            <a:off x="335280" y="228600"/>
            <a:ext cx="8427720" cy="990600"/>
          </a:xfrm>
          <a:prstGeom prst="downArrowCallout">
            <a:avLst>
              <a:gd name="adj1" fmla="val 32022"/>
              <a:gd name="adj2" fmla="val 36008"/>
              <a:gd name="adj3" fmla="val 20522"/>
              <a:gd name="adj4" fmla="val 66677"/>
            </a:avLst>
          </a:prstGeom>
          <a:solidFill>
            <a:schemeClr val="tx1"/>
          </a:solidFill>
          <a:ln w="69850" cmpd="thickThin">
            <a:solidFill>
              <a:schemeClr val="bg2"/>
            </a:solidFill>
          </a:ln>
          <a:effectLst>
            <a:outerShdw blurRad="50800" dist="38100" dir="16200000" sx="106000" sy="106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Persiapan</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t>
            </a: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memperolehi</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haji yang </a:t>
            </a: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mabrur</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urved Left Arrow 2"/>
          <p:cNvSpPr/>
          <p:nvPr/>
        </p:nvSpPr>
        <p:spPr>
          <a:xfrm rot="20742580">
            <a:off x="7398354" y="1660888"/>
            <a:ext cx="1083805" cy="1660035"/>
          </a:xfrm>
          <a:prstGeom prst="curvedLeftArrow">
            <a:avLst>
              <a:gd name="adj1" fmla="val 25000"/>
              <a:gd name="adj2" fmla="val 50000"/>
              <a:gd name="adj3" fmla="val 528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3276600" y="1676400"/>
            <a:ext cx="3962400" cy="990600"/>
          </a:xfrm>
          <a:prstGeom prst="roundRect">
            <a:avLst/>
          </a:prstGeom>
          <a:solidFill>
            <a:schemeClr val="bg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rgbClr val="002060"/>
                </a:solidFill>
                <a:effectLst>
                  <a:innerShdw blurRad="69850" dist="43180" dir="5400000">
                    <a:srgbClr val="000000">
                      <a:alpha val="65000"/>
                    </a:srgbClr>
                  </a:innerShdw>
                </a:effectLst>
              </a:rPr>
              <a:t>  Persiapan rohani dan jiwa</a:t>
            </a:r>
            <a:endParaRPr lang="en-US" sz="3200" b="1" dirty="0">
              <a:ln w="1905"/>
              <a:solidFill>
                <a:srgbClr val="002060"/>
              </a:solidFill>
              <a:effectLst>
                <a:innerShdw blurRad="69850" dist="43180" dir="5400000">
                  <a:srgbClr val="000000">
                    <a:alpha val="65000"/>
                  </a:srgbClr>
                </a:innerShdw>
              </a:effectLst>
            </a:endParaRPr>
          </a:p>
        </p:txBody>
      </p:sp>
      <p:sp>
        <p:nvSpPr>
          <p:cNvPr id="8" name="Cloud 7"/>
          <p:cNvSpPr/>
          <p:nvPr/>
        </p:nvSpPr>
        <p:spPr>
          <a:xfrm>
            <a:off x="411480" y="1828800"/>
            <a:ext cx="3398520" cy="7620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KELIMA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9" name="Rounded Rectangle 8"/>
          <p:cNvSpPr/>
          <p:nvPr/>
        </p:nvSpPr>
        <p:spPr>
          <a:xfrm>
            <a:off x="969538" y="3200400"/>
            <a:ext cx="7107662" cy="2971800"/>
          </a:xfrm>
          <a:prstGeom prst="roundRect">
            <a:avLst/>
          </a:prstGeom>
          <a:solidFill>
            <a:schemeClr val="accent6">
              <a:lumMod val="20000"/>
              <a:lumOff val="80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rgbClr val="7030A0"/>
                </a:solidFill>
                <a:effectLst>
                  <a:innerShdw blurRad="69850" dist="43180" dir="5400000">
                    <a:srgbClr val="000000">
                      <a:alpha val="65000"/>
                    </a:srgbClr>
                  </a:innerShdw>
                </a:effectLst>
              </a:rPr>
              <a:t>Inilah persiapan paling utama kerana perjalanan jauh menunaikan haji adalah untuk beribadah kepada Allah dengan mengikhlaskan niat berbekalkan taqwa kepada Allah </a:t>
            </a:r>
            <a:endParaRPr lang="en-US" sz="32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9498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57200" y="1447800"/>
            <a:ext cx="8382000" cy="1905000"/>
          </a:xfrm>
          <a:prstGeom prst="roundRect">
            <a:avLst/>
          </a:prstGeom>
          <a:solidFill>
            <a:schemeClr val="bg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002060"/>
                </a:solidFill>
                <a:effectLst>
                  <a:innerShdw blurRad="69850" dist="43180" dir="5400000">
                    <a:srgbClr val="000000">
                      <a:alpha val="65000"/>
                    </a:srgbClr>
                  </a:innerShdw>
                </a:effectLst>
              </a:rPr>
              <a:t>Saudara-saudara kita yang berpeluang mengerjakan haji pada tahun ini, laksanakanlah dengan penuh keikhlasan dan bersungguh-sungguh, janganlah disia-siakan kesempatan yang diperolehi itu</a:t>
            </a:r>
            <a:endParaRPr lang="en-US" sz="2800" b="1" dirty="0">
              <a:ln w="1905"/>
              <a:solidFill>
                <a:srgbClr val="002060"/>
              </a:solidFill>
              <a:effectLst>
                <a:innerShdw blurRad="69850" dist="43180" dir="5400000">
                  <a:srgbClr val="000000">
                    <a:alpha val="65000"/>
                  </a:srgbClr>
                </a:innerShdw>
              </a:effectLst>
            </a:endParaRPr>
          </a:p>
        </p:txBody>
      </p:sp>
      <p:sp>
        <p:nvSpPr>
          <p:cNvPr id="8" name="Cloud 7"/>
          <p:cNvSpPr/>
          <p:nvPr/>
        </p:nvSpPr>
        <p:spPr>
          <a:xfrm>
            <a:off x="1981200" y="381000"/>
            <a:ext cx="5608320" cy="762000"/>
          </a:xfrm>
          <a:prstGeom prst="cloud">
            <a:avLst/>
          </a:prstGeom>
          <a:solidFill>
            <a:srgbClr val="FF0000"/>
          </a:solidFill>
          <a:ln w="53975" cap="rnd" cmpd="sng">
            <a:solidFill>
              <a:schemeClr val="bg1"/>
            </a:solidFill>
            <a:beve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PESANAN  KHATIB</a:t>
            </a:r>
            <a:endParaRPr lang="en-U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7" name="Rounded Rectangle 6"/>
          <p:cNvSpPr/>
          <p:nvPr/>
        </p:nvSpPr>
        <p:spPr>
          <a:xfrm>
            <a:off x="381000" y="3733800"/>
            <a:ext cx="8382000" cy="2286000"/>
          </a:xfrm>
          <a:prstGeom prst="roundRect">
            <a:avLst/>
          </a:prstGeom>
          <a:solidFill>
            <a:schemeClr val="bg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002060"/>
                </a:solidFill>
                <a:effectLst>
                  <a:innerShdw blurRad="69850" dist="43180" dir="5400000">
                    <a:srgbClr val="000000">
                      <a:alpha val="65000"/>
                    </a:srgbClr>
                  </a:innerShdw>
                </a:effectLst>
              </a:rPr>
              <a:t>Ketika berwukuf di Arafah nanti, perbanyakkanlah berdoa dan beristighfar dengan penuh khusyuk, tawaduk dan merendah diri dengan penuh keinsafan, baik untuk diri sendiri, kedua ibubapa, ahli keluarga dan sekalian umat Islam</a:t>
            </a:r>
            <a:endParaRPr lang="en-US" sz="28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53523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914400" y="1524000"/>
            <a:ext cx="7391400" cy="1752600"/>
          </a:xfrm>
          <a:prstGeom prst="roundRect">
            <a:avLst/>
          </a:prstGeom>
          <a:solidFill>
            <a:schemeClr val="accent6">
              <a:lumMod val="20000"/>
              <a:lumOff val="80000"/>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7030A0"/>
                </a:solidFill>
                <a:effectLst>
                  <a:innerShdw blurRad="69850" dist="43180" dir="5400000">
                    <a:srgbClr val="000000">
                      <a:alpha val="65000"/>
                    </a:srgbClr>
                  </a:innerShdw>
                </a:effectLst>
              </a:rPr>
              <a:t>Perancangan yang rapi dan persediaan dari awal adalah penting dalam memperolehi ibadat haji yang terbaik, sempurna dan mabrur</a:t>
            </a:r>
            <a:endParaRPr lang="en-US" sz="2800" b="1" dirty="0">
              <a:ln w="1905"/>
              <a:solidFill>
                <a:srgbClr val="7030A0"/>
              </a:solidFill>
              <a:effectLst>
                <a:innerShdw blurRad="69850" dist="43180" dir="5400000">
                  <a:srgbClr val="000000">
                    <a:alpha val="65000"/>
                  </a:srgbClr>
                </a:innerShdw>
              </a:effectLst>
            </a:endParaRPr>
          </a:p>
        </p:txBody>
      </p:sp>
      <p:sp>
        <p:nvSpPr>
          <p:cNvPr id="5" name="Cloud 4"/>
          <p:cNvSpPr/>
          <p:nvPr/>
        </p:nvSpPr>
        <p:spPr>
          <a:xfrm>
            <a:off x="2286000" y="304800"/>
            <a:ext cx="4953000" cy="838200"/>
          </a:xfrm>
          <a:prstGeom prst="cloud">
            <a:avLst/>
          </a:prstGeom>
          <a:solidFill>
            <a:srgbClr val="FF0000">
              <a:alpha val="73000"/>
            </a:srgbClr>
          </a:solidFill>
          <a:ln w="79375" cmpd="dbl">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KESIMPULAN</a:t>
            </a:r>
          </a:p>
        </p:txBody>
      </p:sp>
      <p:sp>
        <p:nvSpPr>
          <p:cNvPr id="6" name="Rounded Rectangle 5"/>
          <p:cNvSpPr/>
          <p:nvPr/>
        </p:nvSpPr>
        <p:spPr>
          <a:xfrm>
            <a:off x="990600" y="3886200"/>
            <a:ext cx="7315200" cy="2667000"/>
          </a:xfrm>
          <a:prstGeom prst="roundRect">
            <a:avLst/>
          </a:prstGeom>
          <a:solidFill>
            <a:schemeClr val="accent5">
              <a:lumMod val="20000"/>
              <a:lumOff val="80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0070C0"/>
                </a:solidFill>
                <a:effectLst>
                  <a:innerShdw blurRad="69850" dist="43180" dir="5400000">
                    <a:srgbClr val="000000">
                      <a:alpha val="65000"/>
                    </a:srgbClr>
                  </a:innerShdw>
                </a:effectLst>
              </a:rPr>
              <a:t> Persediaan dari sudut ilmu yang mencukupi berkaitan dengan ibadah haji perlu bagi memastikan ibadah haji yang dilaksanakan adalah menepati kehendak syarak dan mendapat manfaat yang dijanjikan oleh Allah </a:t>
            </a:r>
            <a:endParaRPr lang="en-US" sz="2800" b="1" dirty="0">
              <a:ln w="1905"/>
              <a:solidFill>
                <a:srgbClr val="0070C0"/>
              </a:solidFill>
              <a:effectLst>
                <a:innerShdw blurRad="69850" dist="43180" dir="5400000">
                  <a:srgbClr val="000000">
                    <a:alpha val="65000"/>
                  </a:srgbClr>
                </a:innerShdw>
              </a:effectLst>
            </a:endParaRPr>
          </a:p>
        </p:txBody>
      </p:sp>
      <p:sp>
        <p:nvSpPr>
          <p:cNvPr id="2" name="5-Point Star 1"/>
          <p:cNvSpPr/>
          <p:nvPr/>
        </p:nvSpPr>
        <p:spPr>
          <a:xfrm>
            <a:off x="609600" y="1066800"/>
            <a:ext cx="990600" cy="762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t>1</a:t>
            </a:r>
          </a:p>
        </p:txBody>
      </p:sp>
      <p:sp>
        <p:nvSpPr>
          <p:cNvPr id="8" name="5-Point Star 7"/>
          <p:cNvSpPr/>
          <p:nvPr/>
        </p:nvSpPr>
        <p:spPr>
          <a:xfrm>
            <a:off x="533400" y="3505200"/>
            <a:ext cx="990600" cy="762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Tree>
    <p:extLst>
      <p:ext uri="{BB962C8B-B14F-4D97-AF65-F5344CB8AC3E}">
        <p14:creationId xmlns:p14="http://schemas.microsoft.com/office/powerpoint/2010/main" val="237661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685800" y="1447800"/>
            <a:ext cx="7848600" cy="2133600"/>
          </a:xfrm>
          <a:prstGeom prst="roundRect">
            <a:avLst/>
          </a:prstGeom>
          <a:solidFill>
            <a:schemeClr val="accent6">
              <a:lumMod val="20000"/>
              <a:lumOff val="80000"/>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7030A0"/>
                </a:solidFill>
                <a:effectLst>
                  <a:innerShdw blurRad="69850" dist="43180" dir="5400000">
                    <a:srgbClr val="000000">
                      <a:alpha val="65000"/>
                    </a:srgbClr>
                  </a:innerShdw>
                </a:effectLst>
              </a:rPr>
              <a:t>Umat Islam hendaklah berazam dan berniat untuk menunaikan ibadah fardhu haji supaya kematiannya kelak dalam keadaan telah berazam atau telah menyempurnakan rukun Islam</a:t>
            </a:r>
            <a:endParaRPr lang="en-US" sz="2800" b="1" dirty="0">
              <a:ln w="1905"/>
              <a:solidFill>
                <a:srgbClr val="7030A0"/>
              </a:solidFill>
              <a:effectLst>
                <a:innerShdw blurRad="69850" dist="43180" dir="5400000">
                  <a:srgbClr val="000000">
                    <a:alpha val="65000"/>
                  </a:srgbClr>
                </a:innerShdw>
              </a:effectLst>
            </a:endParaRPr>
          </a:p>
        </p:txBody>
      </p:sp>
      <p:sp>
        <p:nvSpPr>
          <p:cNvPr id="5" name="Cloud 4"/>
          <p:cNvSpPr/>
          <p:nvPr/>
        </p:nvSpPr>
        <p:spPr>
          <a:xfrm>
            <a:off x="2286000" y="304800"/>
            <a:ext cx="4953000" cy="838200"/>
          </a:xfrm>
          <a:prstGeom prst="cloud">
            <a:avLst/>
          </a:prstGeom>
          <a:solidFill>
            <a:srgbClr val="FF0000">
              <a:alpha val="73000"/>
            </a:srgbClr>
          </a:solidFill>
          <a:ln w="79375" cmpd="dbl">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KESIMPULAN</a:t>
            </a:r>
          </a:p>
        </p:txBody>
      </p:sp>
      <p:sp>
        <p:nvSpPr>
          <p:cNvPr id="6" name="Rounded Rectangle 5"/>
          <p:cNvSpPr/>
          <p:nvPr/>
        </p:nvSpPr>
        <p:spPr>
          <a:xfrm>
            <a:off x="838200" y="3886200"/>
            <a:ext cx="7696200" cy="2743200"/>
          </a:xfrm>
          <a:prstGeom prst="roundRect">
            <a:avLst/>
          </a:prstGeom>
          <a:solidFill>
            <a:schemeClr val="accent5">
              <a:lumMod val="20000"/>
              <a:lumOff val="80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0070C0"/>
                </a:solidFill>
                <a:effectLst>
                  <a:innerShdw blurRad="69850" dist="43180" dir="5400000">
                    <a:srgbClr val="000000">
                      <a:alpha val="65000"/>
                    </a:srgbClr>
                  </a:innerShdw>
                </a:effectLst>
              </a:rPr>
              <a:t>Umat Islam hendaklah menghayati falsafah haji yang merupakan perhimpunan tahunan terbesar umat Islam sebagai lambang dan wadah perpaduan dan penyatuan ummah yang berpaksikan kesatuan akidah dan ibadah kepada Allah Yang Maha Esa</a:t>
            </a:r>
            <a:endParaRPr lang="en-US" sz="2800" b="1" dirty="0">
              <a:ln w="1905"/>
              <a:solidFill>
                <a:srgbClr val="0070C0"/>
              </a:solidFill>
              <a:effectLst>
                <a:innerShdw blurRad="69850" dist="43180" dir="5400000">
                  <a:srgbClr val="000000">
                    <a:alpha val="65000"/>
                  </a:srgbClr>
                </a:innerShdw>
              </a:effectLst>
            </a:endParaRPr>
          </a:p>
        </p:txBody>
      </p:sp>
      <p:sp>
        <p:nvSpPr>
          <p:cNvPr id="2" name="5-Point Star 1"/>
          <p:cNvSpPr/>
          <p:nvPr/>
        </p:nvSpPr>
        <p:spPr>
          <a:xfrm>
            <a:off x="381000" y="914400"/>
            <a:ext cx="990600" cy="7620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t>3</a:t>
            </a:r>
          </a:p>
        </p:txBody>
      </p:sp>
      <p:sp>
        <p:nvSpPr>
          <p:cNvPr id="8" name="5-Point Star 7"/>
          <p:cNvSpPr/>
          <p:nvPr/>
        </p:nvSpPr>
        <p:spPr>
          <a:xfrm>
            <a:off x="304800" y="3505200"/>
            <a:ext cx="990600" cy="762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Tree>
    <p:extLst>
      <p:ext uri="{BB962C8B-B14F-4D97-AF65-F5344CB8AC3E}">
        <p14:creationId xmlns:p14="http://schemas.microsoft.com/office/powerpoint/2010/main" val="347708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9000" b="-19000"/>
          </a:stretch>
        </a:blipFill>
        <a:effectLst/>
      </p:bgPr>
    </p:bg>
    <p:spTree>
      <p:nvGrpSpPr>
        <p:cNvPr id="1" name=""/>
        <p:cNvGrpSpPr/>
        <p:nvPr/>
      </p:nvGrpSpPr>
      <p:grpSpPr>
        <a:xfrm>
          <a:off x="0" y="0"/>
          <a:ext cx="0" cy="0"/>
          <a:chOff x="0" y="0"/>
          <a:chExt cx="0" cy="0"/>
        </a:xfrm>
      </p:grpSpPr>
      <p:pic>
        <p:nvPicPr>
          <p:cNvPr id="4" name="Content Placeholder 4" descr="A picture containing text, blackboard&#10;&#10;Description automatically generated">
            <a:extLst>
              <a:ext uri="{FF2B5EF4-FFF2-40B4-BE49-F238E27FC236}">
                <a16:creationId xmlns:a16="http://schemas.microsoft.com/office/drawing/2014/main" id="{BFC67ECB-DB34-C592-92A6-80B748070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857" y="1293524"/>
            <a:ext cx="8676284" cy="2603920"/>
          </a:xfrm>
          <a:prstGeom prst="rect">
            <a:avLst/>
          </a:prstGeom>
          <a:effectLst>
            <a:reflection stA="0" endPos="65000" dist="50800" dir="5400000" sy="-100000" algn="bl" rotWithShape="0"/>
          </a:effectLst>
        </p:spPr>
      </p:pic>
      <p:sp>
        <p:nvSpPr>
          <p:cNvPr id="5" name="Title 1">
            <a:extLst>
              <a:ext uri="{FF2B5EF4-FFF2-40B4-BE49-F238E27FC236}">
                <a16:creationId xmlns:a16="http://schemas.microsoft.com/office/drawing/2014/main" id="{CF0F2795-D753-8ED8-1DAB-174E2FEC6048}"/>
              </a:ext>
            </a:extLst>
          </p:cNvPr>
          <p:cNvSpPr>
            <a:spLocks noGrp="1"/>
          </p:cNvSpPr>
          <p:nvPr>
            <p:ph type="title"/>
          </p:nvPr>
        </p:nvSpPr>
        <p:spPr>
          <a:xfrm>
            <a:off x="482600" y="321734"/>
            <a:ext cx="8178799" cy="1135737"/>
          </a:xfrm>
        </p:spPr>
        <p:txBody>
          <a:bodyPr>
            <a:normAutofit/>
          </a:bodyPr>
          <a:lstStyle/>
          <a:p>
            <a:r>
              <a:rPr lang="ar-SA" sz="4000" b="1" spc="10" dirty="0">
                <a:effectLst/>
                <a:latin typeface="Calibri" panose="020F0502020204030204" pitchFamily="34" charset="0"/>
                <a:ea typeface="Calibri" panose="020F0502020204030204" pitchFamily="34" charset="0"/>
                <a:cs typeface="Traditional Arabic" panose="02020603050405020304" pitchFamily="18" charset="-78"/>
              </a:rPr>
              <a:t>أَعُوذُ بِاللهِ مِنَ الشَّيْطَانِ الرَّجِيمِ</a:t>
            </a:r>
            <a:endParaRPr lang="en-MY" sz="4000" dirty="0"/>
          </a:p>
        </p:txBody>
      </p:sp>
      <p:sp>
        <p:nvSpPr>
          <p:cNvPr id="6" name="Content Placeholder 8">
            <a:extLst>
              <a:ext uri="{FF2B5EF4-FFF2-40B4-BE49-F238E27FC236}">
                <a16:creationId xmlns:a16="http://schemas.microsoft.com/office/drawing/2014/main" id="{9D847D9C-018F-36B3-B6A6-F125A485A405}"/>
              </a:ext>
            </a:extLst>
          </p:cNvPr>
          <p:cNvSpPr>
            <a:spLocks noGrp="1"/>
          </p:cNvSpPr>
          <p:nvPr>
            <p:ph idx="1"/>
          </p:nvPr>
        </p:nvSpPr>
        <p:spPr>
          <a:xfrm>
            <a:off x="-2" y="3897444"/>
            <a:ext cx="9144002" cy="2960556"/>
          </a:xfrm>
        </p:spPr>
        <p:txBody>
          <a:bodyPr>
            <a:normAutofit fontScale="92500" lnSpcReduction="10000"/>
          </a:bodyPr>
          <a:lstStyle/>
          <a:p>
            <a:pPr marL="0" indent="0" algn="just">
              <a:lnSpc>
                <a:spcPct val="110000"/>
              </a:lnSpc>
              <a:spcAft>
                <a:spcPts val="800"/>
              </a:spcAft>
              <a:buNone/>
            </a:pPr>
            <a:r>
              <a:rPr lang="en-MY" sz="2400" b="1" dirty="0" err="1">
                <a:effectLst/>
                <a:latin typeface="Arial" panose="020B0604020202020204" pitchFamily="34" charset="0"/>
                <a:ea typeface="Calibri" panose="020F0502020204030204" pitchFamily="34" charset="0"/>
                <a:cs typeface="+mj-cs"/>
              </a:rPr>
              <a:t>Maksudnya</a:t>
            </a:r>
            <a:r>
              <a:rPr lang="en-MY" sz="2400" b="1" dirty="0">
                <a:effectLst/>
                <a:latin typeface="Arial" panose="020B0604020202020204" pitchFamily="34" charset="0"/>
                <a:ea typeface="Calibri" panose="020F0502020204030204" pitchFamily="34" charset="0"/>
                <a:cs typeface="+mj-cs"/>
              </a:rPr>
              <a:t> :</a:t>
            </a:r>
            <a:r>
              <a:rPr lang="en-MY" sz="2400" dirty="0">
                <a:effectLst/>
                <a:latin typeface="Arial" panose="020B0604020202020204" pitchFamily="34" charset="0"/>
                <a:ea typeface="Calibri" panose="020F0502020204030204" pitchFamily="34" charset="0"/>
                <a:cs typeface="+mj-cs"/>
              </a:rPr>
              <a:t> (</a:t>
            </a:r>
            <a:r>
              <a:rPr lang="en-US" sz="2400" dirty="0" err="1">
                <a:effectLst/>
                <a:latin typeface="Arial" panose="020B0604020202020204" pitchFamily="34" charset="0"/>
                <a:ea typeface="Times New Roman" panose="02020603050405020304" pitchFamily="18" charset="0"/>
                <a:cs typeface="+mj-cs"/>
              </a:rPr>
              <a:t>Musim</a:t>
            </a:r>
            <a:r>
              <a:rPr lang="en-US" sz="2400" dirty="0">
                <a:effectLst/>
                <a:latin typeface="Arial" panose="020B0604020202020204" pitchFamily="34" charset="0"/>
                <a:ea typeface="Times New Roman" panose="02020603050405020304" pitchFamily="18" charset="0"/>
                <a:cs typeface="+mj-cs"/>
              </a:rPr>
              <a:t>) Haji </a:t>
            </a:r>
            <a:r>
              <a:rPr lang="en-US" sz="2400" dirty="0" err="1">
                <a:effectLst/>
                <a:latin typeface="Arial" panose="020B0604020202020204" pitchFamily="34" charset="0"/>
                <a:ea typeface="Times New Roman" panose="02020603050405020304" pitchFamily="18" charset="0"/>
                <a:cs typeface="+mj-cs"/>
              </a:rPr>
              <a:t>adalah</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beberapa</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bulan</a:t>
            </a:r>
            <a:r>
              <a:rPr lang="en-US" sz="2400" dirty="0">
                <a:effectLst/>
                <a:latin typeface="Arial" panose="020B0604020202020204" pitchFamily="34" charset="0"/>
                <a:ea typeface="Times New Roman" panose="02020603050405020304" pitchFamily="18" charset="0"/>
                <a:cs typeface="+mj-cs"/>
              </a:rPr>
              <a:t> yang </a:t>
            </a:r>
            <a:r>
              <a:rPr lang="en-US" sz="2400" dirty="0" err="1">
                <a:effectLst/>
                <a:latin typeface="Arial" panose="020B0604020202020204" pitchFamily="34" charset="0"/>
                <a:ea typeface="Times New Roman" panose="02020603050405020304" pitchFamily="18" charset="0"/>
                <a:cs typeface="+mj-cs"/>
              </a:rPr>
              <a:t>termaklum</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Maka</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sesiapa</a:t>
            </a:r>
            <a:r>
              <a:rPr lang="en-US" sz="2400" dirty="0">
                <a:effectLst/>
                <a:latin typeface="Arial" panose="020B0604020202020204" pitchFamily="34" charset="0"/>
                <a:ea typeface="Times New Roman" panose="02020603050405020304" pitchFamily="18" charset="0"/>
                <a:cs typeface="+mj-cs"/>
              </a:rPr>
              <a:t> yang </a:t>
            </a:r>
            <a:r>
              <a:rPr lang="en-US" sz="2400" dirty="0" err="1">
                <a:effectLst/>
                <a:latin typeface="Arial" panose="020B0604020202020204" pitchFamily="34" charset="0"/>
                <a:ea typeface="Times New Roman" panose="02020603050405020304" pitchFamily="18" charset="0"/>
                <a:cs typeface="+mj-cs"/>
              </a:rPr>
              <a:t>berniat</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mengerjakan</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ibadat</a:t>
            </a:r>
            <a:r>
              <a:rPr lang="en-US" sz="2400" dirty="0">
                <a:effectLst/>
                <a:latin typeface="Arial" panose="020B0604020202020204" pitchFamily="34" charset="0"/>
                <a:ea typeface="Times New Roman" panose="02020603050405020304" pitchFamily="18" charset="0"/>
                <a:cs typeface="+mj-cs"/>
              </a:rPr>
              <a:t> Haji </a:t>
            </a:r>
            <a:r>
              <a:rPr lang="en-US" sz="2400" dirty="0" err="1">
                <a:effectLst/>
                <a:latin typeface="Arial" panose="020B0604020202020204" pitchFamily="34" charset="0"/>
                <a:ea typeface="Times New Roman" panose="02020603050405020304" pitchFamily="18" charset="0"/>
                <a:cs typeface="+mj-cs"/>
              </a:rPr>
              <a:t>itu</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maka</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tidak</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boleh</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mencampuri</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isteri</a:t>
            </a:r>
            <a:r>
              <a:rPr lang="en-US" sz="2400" dirty="0">
                <a:effectLst/>
                <a:latin typeface="Arial" panose="020B0604020202020204" pitchFamily="34" charset="0"/>
                <a:ea typeface="Times New Roman" panose="02020603050405020304" pitchFamily="18" charset="0"/>
                <a:cs typeface="+mj-cs"/>
              </a:rPr>
              <a:t>, dan </a:t>
            </a:r>
            <a:r>
              <a:rPr lang="en-US" sz="2400" dirty="0" err="1">
                <a:effectLst/>
                <a:latin typeface="Arial" panose="020B0604020202020204" pitchFamily="34" charset="0"/>
                <a:ea typeface="Times New Roman" panose="02020603050405020304" pitchFamily="18" charset="0"/>
                <a:cs typeface="+mj-cs"/>
              </a:rPr>
              <a:t>tidak</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boleh</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membuat</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maksiat</a:t>
            </a:r>
            <a:r>
              <a:rPr lang="en-US" sz="2400" dirty="0">
                <a:effectLst/>
                <a:latin typeface="Arial" panose="020B0604020202020204" pitchFamily="34" charset="0"/>
                <a:ea typeface="Times New Roman" panose="02020603050405020304" pitchFamily="18" charset="0"/>
                <a:cs typeface="+mj-cs"/>
              </a:rPr>
              <a:t>, dan </a:t>
            </a:r>
            <a:r>
              <a:rPr lang="en-US" sz="2400" dirty="0" err="1">
                <a:effectLst/>
                <a:latin typeface="Arial" panose="020B0604020202020204" pitchFamily="34" charset="0"/>
                <a:ea typeface="Times New Roman" panose="02020603050405020304" pitchFamily="18" charset="0"/>
                <a:cs typeface="+mj-cs"/>
              </a:rPr>
              <a:t>tidak</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boleh</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bertengkar</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dalam</a:t>
            </a:r>
            <a:r>
              <a:rPr lang="en-US" sz="2400" dirty="0">
                <a:effectLst/>
                <a:latin typeface="Arial" panose="020B0604020202020204" pitchFamily="34" charset="0"/>
                <a:ea typeface="Times New Roman" panose="02020603050405020304" pitchFamily="18" charset="0"/>
                <a:cs typeface="+mj-cs"/>
              </a:rPr>
              <a:t> masa </a:t>
            </a:r>
            <a:r>
              <a:rPr lang="en-US" sz="2400" dirty="0" err="1">
                <a:effectLst/>
                <a:latin typeface="Arial" panose="020B0604020202020204" pitchFamily="34" charset="0"/>
                <a:ea typeface="Times New Roman" panose="02020603050405020304" pitchFamily="18" charset="0"/>
                <a:cs typeface="+mj-cs"/>
              </a:rPr>
              <a:t>mengerjakan</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ibadat</a:t>
            </a:r>
            <a:r>
              <a:rPr lang="en-US" sz="2400" dirty="0">
                <a:effectLst/>
                <a:latin typeface="Arial" panose="020B0604020202020204" pitchFamily="34" charset="0"/>
                <a:ea typeface="Times New Roman" panose="02020603050405020304" pitchFamily="18" charset="0"/>
                <a:cs typeface="+mj-cs"/>
              </a:rPr>
              <a:t> Haji. Dan </a:t>
            </a:r>
            <a:r>
              <a:rPr lang="en-US" sz="2400" dirty="0" err="1">
                <a:effectLst/>
                <a:latin typeface="Arial" panose="020B0604020202020204" pitchFamily="34" charset="0"/>
                <a:ea typeface="Times New Roman" panose="02020603050405020304" pitchFamily="18" charset="0"/>
                <a:cs typeface="+mj-cs"/>
              </a:rPr>
              <a:t>apa</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jua</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kebaikan</a:t>
            </a:r>
            <a:r>
              <a:rPr lang="en-US" sz="2400" dirty="0">
                <a:effectLst/>
                <a:latin typeface="Arial" panose="020B0604020202020204" pitchFamily="34" charset="0"/>
                <a:ea typeface="Times New Roman" panose="02020603050405020304" pitchFamily="18" charset="0"/>
                <a:cs typeface="+mj-cs"/>
              </a:rPr>
              <a:t> yang </a:t>
            </a:r>
            <a:r>
              <a:rPr lang="en-US" sz="2400" dirty="0" err="1">
                <a:effectLst/>
                <a:latin typeface="Arial" panose="020B0604020202020204" pitchFamily="34" charset="0"/>
                <a:ea typeface="Times New Roman" panose="02020603050405020304" pitchFamily="18" charset="0"/>
                <a:cs typeface="+mj-cs"/>
              </a:rPr>
              <a:t>kamu</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kerjakan</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diketahui</a:t>
            </a:r>
            <a:r>
              <a:rPr lang="en-US" sz="2400" dirty="0">
                <a:effectLst/>
                <a:latin typeface="Arial" panose="020B0604020202020204" pitchFamily="34" charset="0"/>
                <a:ea typeface="Times New Roman" panose="02020603050405020304" pitchFamily="18" charset="0"/>
                <a:cs typeface="+mj-cs"/>
              </a:rPr>
              <a:t> oleh Allah; dan </a:t>
            </a:r>
            <a:r>
              <a:rPr lang="en-US" sz="2400" dirty="0" err="1">
                <a:effectLst/>
                <a:latin typeface="Arial" panose="020B0604020202020204" pitchFamily="34" charset="0"/>
                <a:ea typeface="Times New Roman" panose="02020603050405020304" pitchFamily="18" charset="0"/>
                <a:cs typeface="+mj-cs"/>
              </a:rPr>
              <a:t>berbekallah</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sesungguhnya</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sebaik-baik</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bekal</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adalah</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takwa</a:t>
            </a:r>
            <a:r>
              <a:rPr lang="en-US" sz="2400" dirty="0">
                <a:effectLst/>
                <a:latin typeface="Arial" panose="020B0604020202020204" pitchFamily="34" charset="0"/>
                <a:ea typeface="Times New Roman" panose="02020603050405020304" pitchFamily="18" charset="0"/>
                <a:cs typeface="+mj-cs"/>
              </a:rPr>
              <a:t>; dan </a:t>
            </a:r>
            <a:r>
              <a:rPr lang="en-US" sz="2400" dirty="0" err="1">
                <a:effectLst/>
                <a:latin typeface="Arial" panose="020B0604020202020204" pitchFamily="34" charset="0"/>
                <a:ea typeface="Times New Roman" panose="02020603050405020304" pitchFamily="18" charset="0"/>
                <a:cs typeface="+mj-cs"/>
              </a:rPr>
              <a:t>bertakwalah</a:t>
            </a:r>
            <a:r>
              <a:rPr lang="en-US" sz="2400" dirty="0">
                <a:effectLst/>
                <a:latin typeface="Arial" panose="020B0604020202020204" pitchFamily="34" charset="0"/>
                <a:ea typeface="Times New Roman" panose="02020603050405020304" pitchFamily="18" charset="0"/>
                <a:cs typeface="+mj-cs"/>
              </a:rPr>
              <a:t> </a:t>
            </a:r>
            <a:r>
              <a:rPr lang="en-US" sz="2400" dirty="0" err="1">
                <a:effectLst/>
                <a:latin typeface="Arial" panose="020B0604020202020204" pitchFamily="34" charset="0"/>
                <a:ea typeface="Times New Roman" panose="02020603050405020304" pitchFamily="18" charset="0"/>
                <a:cs typeface="+mj-cs"/>
              </a:rPr>
              <a:t>kepada</a:t>
            </a:r>
            <a:r>
              <a:rPr lang="en-US" sz="2400" dirty="0">
                <a:effectLst/>
                <a:latin typeface="Arial" panose="020B0604020202020204" pitchFamily="34" charset="0"/>
                <a:ea typeface="Times New Roman" panose="02020603050405020304" pitchFamily="18" charset="0"/>
                <a:cs typeface="+mj-cs"/>
              </a:rPr>
              <a:t>-Ku </a:t>
            </a:r>
            <a:r>
              <a:rPr lang="en-US" sz="2400" dirty="0" err="1">
                <a:effectLst/>
                <a:latin typeface="Arial" panose="020B0604020202020204" pitchFamily="34" charset="0"/>
                <a:ea typeface="Times New Roman" panose="02020603050405020304" pitchFamily="18" charset="0"/>
                <a:cs typeface="+mj-cs"/>
              </a:rPr>
              <a:t>wahai</a:t>
            </a:r>
            <a:r>
              <a:rPr lang="en-US" sz="2400" dirty="0">
                <a:effectLst/>
                <a:latin typeface="Arial" panose="020B0604020202020204" pitchFamily="34" charset="0"/>
                <a:ea typeface="Times New Roman" panose="02020603050405020304" pitchFamily="18" charset="0"/>
                <a:cs typeface="+mj-cs"/>
              </a:rPr>
              <a:t> orang yang </a:t>
            </a:r>
            <a:r>
              <a:rPr lang="en-US" sz="2400" dirty="0" err="1">
                <a:effectLst/>
                <a:latin typeface="Arial" panose="020B0604020202020204" pitchFamily="34" charset="0"/>
                <a:ea typeface="Times New Roman" panose="02020603050405020304" pitchFamily="18" charset="0"/>
                <a:cs typeface="+mj-cs"/>
              </a:rPr>
              <a:t>berakal</a:t>
            </a:r>
            <a:r>
              <a:rPr lang="en-US" sz="2400" dirty="0">
                <a:effectLst/>
                <a:latin typeface="Arial" panose="020B0604020202020204" pitchFamily="34" charset="0"/>
                <a:ea typeface="Times New Roman" panose="02020603050405020304" pitchFamily="18" charset="0"/>
                <a:cs typeface="+mj-cs"/>
              </a:rPr>
              <a:t>.</a:t>
            </a:r>
            <a:r>
              <a:rPr lang="ar-SA" sz="2400" dirty="0">
                <a:effectLst/>
                <a:latin typeface="Arial" panose="020B0604020202020204" pitchFamily="34" charset="0"/>
                <a:ea typeface="Calibri" panose="020F0502020204030204" pitchFamily="34" charset="0"/>
                <a:cs typeface="+mj-cs"/>
              </a:rPr>
              <a:t>        </a:t>
            </a:r>
            <a:endParaRPr lang="en-MY" sz="2400" dirty="0">
              <a:effectLst/>
              <a:latin typeface="Arial" panose="020B0604020202020204" pitchFamily="34" charset="0"/>
              <a:ea typeface="Calibri" panose="020F0502020204030204" pitchFamily="34" charset="0"/>
              <a:cs typeface="+mj-cs"/>
            </a:endParaRPr>
          </a:p>
          <a:p>
            <a:pPr marL="0" indent="0" algn="just">
              <a:lnSpc>
                <a:spcPct val="110000"/>
              </a:lnSpc>
              <a:spcAft>
                <a:spcPts val="800"/>
              </a:spcAft>
              <a:buNone/>
            </a:pPr>
            <a:r>
              <a:rPr lang="en-MY" sz="2400" dirty="0">
                <a:effectLst/>
                <a:latin typeface="Arial" panose="020B0604020202020204" pitchFamily="34" charset="0"/>
                <a:ea typeface="Calibri" panose="020F0502020204030204" pitchFamily="34" charset="0"/>
                <a:cs typeface="+mj-cs"/>
              </a:rPr>
              <a:t>					      (Surah al-Baqarah, </a:t>
            </a:r>
            <a:r>
              <a:rPr lang="en-MY" sz="2400" dirty="0" err="1">
                <a:effectLst/>
                <a:latin typeface="Arial" panose="020B0604020202020204" pitchFamily="34" charset="0"/>
                <a:ea typeface="Calibri" panose="020F0502020204030204" pitchFamily="34" charset="0"/>
                <a:cs typeface="+mj-cs"/>
              </a:rPr>
              <a:t>ayat</a:t>
            </a:r>
            <a:r>
              <a:rPr lang="en-MY" sz="2400" dirty="0">
                <a:effectLst/>
                <a:latin typeface="Arial" panose="020B0604020202020204" pitchFamily="34" charset="0"/>
                <a:ea typeface="Calibri" panose="020F0502020204030204" pitchFamily="34" charset="0"/>
                <a:cs typeface="+mj-cs"/>
              </a:rPr>
              <a:t> 197)</a:t>
            </a:r>
          </a:p>
        </p:txBody>
      </p:sp>
    </p:spTree>
    <p:extLst>
      <p:ext uri="{BB962C8B-B14F-4D97-AF65-F5344CB8AC3E}">
        <p14:creationId xmlns:p14="http://schemas.microsoft.com/office/powerpoint/2010/main" val="256122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وَلَكُمْ</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وَلِسَائِرِ الْمُسْلِمِيْنَ وَالْمُسْلِمَاتِ وَالْمُؤْمِنِيْنَ وَالْمُؤْمِنَاتِ</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57200" y="988874"/>
            <a:ext cx="83058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اِلَهَ إِلا اللهُ وَحْدَهُ لا شَرِيكَ لَهُ وَأَشْهَدُ أَنَّ سَيِّدَنَا وَنَبِيَّنَا مُحَمَّدًا عَبْدُهُ وَرَسُولُهُ</a:t>
            </a:r>
          </a:p>
        </p:txBody>
      </p:sp>
      <p:sp>
        <p:nvSpPr>
          <p:cNvPr id="5" name="TextBox 4"/>
          <p:cNvSpPr txBox="1"/>
          <p:nvPr/>
        </p:nvSpPr>
        <p:spPr>
          <a:xfrm>
            <a:off x="495794" y="2983736"/>
            <a:ext cx="8114806" cy="3493264"/>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endParaRPr lang="en-US" sz="1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935534"/>
            <a:ext cx="8866909" cy="569386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5">
                    <a:lumMod val="50000"/>
                  </a:schemeClr>
                </a:solidFill>
              </a:rPr>
              <a:t>Ya Allah, kurniakan kami agar cintakan keimanan. Jadikanlah ia perhiasan hati kami. Pahatkanlah dalam diri kami, rasa benci kepada kekufuran, kefasikan, dan kemaksiatan. Masukkanlah kami ke dalam golongan orang yang mendapat petunjuk. Tunjukkanlah kami kebenaran itu sebagai kebenaran, dan kurniakan kami dapat mengikutinya. Dan tunjukkanlah kami kebatilan itu sebagai kebatilan, dan kurniakan kami untuk menjauhinya. Janganlah Engkau jadikan kami terkeliru, menyebabkan kami menyimpang dari kebenaran. Jadikanlah kami terus kekal istiqamah atas kebenaran.</a:t>
            </a:r>
          </a:p>
          <a:p>
            <a:pPr algn="just"/>
            <a:endParaRPr lang="ms-MY" sz="2600" b="1" dirty="0">
              <a:solidFill>
                <a:schemeClr val="accent5">
                  <a:lumMod val="50000"/>
                </a:schemeClr>
              </a:solidFill>
            </a:endParaRPr>
          </a:p>
          <a:p>
            <a:pPr algn="just"/>
            <a:r>
              <a:rPr lang="ms-MY" sz="2600" b="1" dirty="0">
                <a:solidFill>
                  <a:schemeClr val="accent5">
                    <a:lumMod val="50000"/>
                  </a:schemeClr>
                </a:solidFill>
              </a:rPr>
              <a:t>Ya Allah, pertautkanlah hati-hati kami. Baikilah hubungan sesama kami. Tunjuklah kami jalan-jalan keselamatan dan kesejahteraan.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726066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وَقِنَا عَذَابَ النَّارِ.</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endParaRPr lang="en-US"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للهِ رَبِّ </a:t>
            </a:r>
            <a:r>
              <a:rPr lang="ar-EG"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7185" y="1173540"/>
            <a:ext cx="8915400"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 سَلِّمْ وَبَارِكْ عَلَى سَيِّدِنَا مُحَمّدٍ</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وَعَلَى آلِهِ وَأَصْحَابِهِ وَالتَّابِعِينَ بِإِحْسَانٍ إِلَى يَوْمِ الدِّينِ</a:t>
            </a:r>
          </a:p>
        </p:txBody>
      </p:sp>
      <p:sp>
        <p:nvSpPr>
          <p:cNvPr id="4" name="TextBox 3"/>
          <p:cNvSpPr txBox="1"/>
          <p:nvPr/>
        </p:nvSpPr>
        <p:spPr>
          <a:xfrm>
            <a:off x="228600" y="3233678"/>
            <a:ext cx="8686800" cy="3539430"/>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33400" y="914400"/>
            <a:ext cx="8153400" cy="1938992"/>
          </a:xfrm>
          <a:prstGeom prst="rect">
            <a:avLst/>
          </a:prstGeom>
          <a:solidFill>
            <a:srgbClr val="7030A0">
              <a:alpha val="51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وَنَفْسِيْ </a:t>
            </a:r>
            <a:r>
              <a:rPr lang="ar-SA" sz="6000" b="1" dirty="0">
                <a:solidFill>
                  <a:srgbClr val="FFC000"/>
                </a:solidFill>
                <a:effectLst>
                  <a:glow rad="101600">
                    <a:schemeClr val="tx1">
                      <a:alpha val="60000"/>
                    </a:schemeClr>
                  </a:glow>
                  <a:outerShdw blurRad="38100" dist="38100" dir="2700000" algn="tl">
                    <a:srgbClr val="000000">
                      <a:alpha val="43137"/>
                    </a:srgbClr>
                  </a:outerShdw>
                </a:effectLst>
                <a:cs typeface="Traditional Arabic" pitchFamily="2" charset="-78"/>
              </a:rPr>
              <a:t>بِتَقْوَى اللهِ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 لَعَلَّكُمْ تُفْلِحُوْنْ</a:t>
            </a:r>
            <a:endParaRPr lang="en-US" sz="5400" b="1" dirty="0">
              <a:solidFill>
                <a:srgbClr val="FF00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457200" y="2971800"/>
            <a:ext cx="8305800" cy="3785652"/>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keimanan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ketaqwaan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penuh</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ketaatan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keyakinan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keikhlasan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menjadi</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insan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di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endParaRPr lang="en-US" sz="3000" b="1" dirty="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600200" y="685800"/>
            <a:ext cx="6172200" cy="1066800"/>
          </a:xfrm>
          <a:prstGeom prst="rect">
            <a:avLst/>
          </a:prstGeom>
          <a:noFill/>
        </p:spPr>
        <p:txBody>
          <a:bodyPr wrap="square" lIns="91440" tIns="45720" rIns="91440" bIns="45720">
            <a:prstTxWarp prst="textDeflate">
              <a:avLst/>
            </a:prstTxWarp>
            <a:spAutoFit/>
          </a:bodyPr>
          <a:lstStyle/>
          <a:p>
            <a:pPr algn="ctr"/>
            <a:r>
              <a:rPr lang="en-US" sz="4800" b="1" u="sng"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gency FB" pitchFamily="34" charset="0"/>
              </a:rPr>
              <a:t>Tajuk</a:t>
            </a:r>
            <a:r>
              <a:rPr lang="en-US" sz="4800"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gency FB" pitchFamily="34" charset="0"/>
              </a:rPr>
              <a:t> Khutbah </a:t>
            </a:r>
            <a:r>
              <a:rPr lang="en-US" sz="4800" b="1" u="sng"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gency FB" pitchFamily="34" charset="0"/>
              </a:rPr>
              <a:t>Hari</a:t>
            </a:r>
            <a:r>
              <a:rPr lang="en-US" sz="4800"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gency FB" pitchFamily="34" charset="0"/>
              </a:rPr>
              <a:t> </a:t>
            </a:r>
            <a:r>
              <a:rPr lang="en-US" sz="4800" b="1" u="sng"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gency FB" pitchFamily="34" charset="0"/>
              </a:rPr>
              <a:t>Ini</a:t>
            </a:r>
            <a:r>
              <a:rPr lang="en-US" sz="4800"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gency FB" pitchFamily="34" charset="0"/>
              </a:rPr>
              <a:t> :</a:t>
            </a:r>
          </a:p>
        </p:txBody>
      </p:sp>
      <p:sp>
        <p:nvSpPr>
          <p:cNvPr id="3" name="Rectangle 2"/>
          <p:cNvSpPr/>
          <p:nvPr/>
        </p:nvSpPr>
        <p:spPr>
          <a:xfrm>
            <a:off x="3124200" y="1847671"/>
            <a:ext cx="3124200" cy="1200329"/>
          </a:xfrm>
          <a:prstGeom prst="rect">
            <a:avLst/>
          </a:prstGeom>
          <a:solidFill>
            <a:srgbClr val="002060">
              <a:alpha val="77000"/>
            </a:srgbClr>
          </a:solidFill>
        </p:spPr>
        <p:txBody>
          <a:bodyPr wrap="square">
            <a:spAutoFit/>
            <a:scene3d>
              <a:camera prst="orthographicFront"/>
              <a:lightRig rig="soft" dir="t">
                <a:rot lat="0" lon="0" rev="10800000"/>
              </a:lightRig>
            </a:scene3d>
            <a:sp3d>
              <a:bevelT w="27940" h="12700"/>
              <a:contourClr>
                <a:srgbClr val="DDDDDD"/>
              </a:contourClr>
            </a:sp3d>
          </a:bodyPr>
          <a:lstStyle/>
          <a:p>
            <a:pPr algn="ctr"/>
            <a:r>
              <a:rPr lang="fi-FI" sz="2400" b="1" spc="150" dirty="0">
                <a:ln w="11430"/>
                <a:solidFill>
                  <a:srgbClr val="F8F8F8"/>
                </a:solidFill>
                <a:effectLst>
                  <a:outerShdw blurRad="25400" algn="tl" rotWithShape="0">
                    <a:srgbClr val="000000">
                      <a:alpha val="43000"/>
                    </a:srgbClr>
                  </a:outerShdw>
                </a:effectLst>
              </a:rPr>
              <a:t>10 JUN 2022</a:t>
            </a:r>
          </a:p>
          <a:p>
            <a:pPr algn="ctr"/>
            <a:r>
              <a:rPr lang="fi-FI" sz="2400" b="1" i="1" spc="150" dirty="0">
                <a:ln w="11430"/>
                <a:solidFill>
                  <a:srgbClr val="FFFF00"/>
                </a:solidFill>
                <a:effectLst>
                  <a:outerShdw blurRad="25400" algn="tl" rotWithShape="0">
                    <a:srgbClr val="000000">
                      <a:alpha val="43000"/>
                    </a:srgbClr>
                  </a:outerShdw>
                </a:effectLst>
                <a:latin typeface="AR BERKLEY" pitchFamily="2" charset="0"/>
              </a:rPr>
              <a:t>Bersamaan</a:t>
            </a:r>
          </a:p>
          <a:p>
            <a:pPr algn="ctr"/>
            <a:r>
              <a:rPr lang="fi-FI" sz="2400" b="1" spc="150" dirty="0">
                <a:ln w="11430"/>
                <a:solidFill>
                  <a:srgbClr val="F8F8F8"/>
                </a:solidFill>
                <a:effectLst>
                  <a:outerShdw blurRad="25400" algn="tl" rotWithShape="0">
                    <a:srgbClr val="000000">
                      <a:alpha val="43000"/>
                    </a:srgbClr>
                  </a:outerShdw>
                </a:effectLst>
              </a:rPr>
              <a:t>11 ZULKAEDAH 1443</a:t>
            </a:r>
          </a:p>
        </p:txBody>
      </p:sp>
      <p:sp>
        <p:nvSpPr>
          <p:cNvPr id="6" name="Rectangle 5"/>
          <p:cNvSpPr/>
          <p:nvPr/>
        </p:nvSpPr>
        <p:spPr>
          <a:xfrm>
            <a:off x="381000" y="3711476"/>
            <a:ext cx="8534400" cy="2308324"/>
          </a:xfrm>
          <a:prstGeom prst="rect">
            <a:avLst/>
          </a:prstGeom>
          <a:noFill/>
          <a:scene3d>
            <a:camera prst="perspectiveRelaxed"/>
            <a:lightRig rig="threePt" dir="t"/>
          </a:scene3d>
        </p:spPr>
        <p:txBody>
          <a:bodyPr wrap="square" lIns="91440" tIns="45720" rIns="91440" bIns="45720">
            <a:spAutoFit/>
            <a:scene3d>
              <a:camera prst="perspectiveRelaxed"/>
              <a:lightRig rig="glow" dir="tl">
                <a:rot lat="0" lon="0" rev="5400000"/>
              </a:lightRig>
            </a:scene3d>
            <a:sp3d contourW="12700">
              <a:bevelT w="25400" h="25400"/>
              <a:contourClr>
                <a:schemeClr val="accent6">
                  <a:shade val="73000"/>
                </a:schemeClr>
              </a:contourClr>
            </a:sp3d>
          </a:bodyPr>
          <a:lstStyle/>
          <a:p>
            <a:pPr algn="ctr"/>
            <a:r>
              <a:rPr lang="fi-FI" sz="7200" b="1" dirty="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Persiapan Menjadi </a:t>
            </a:r>
          </a:p>
          <a:p>
            <a:pPr algn="ctr"/>
            <a:r>
              <a:rPr lang="fi-FI" sz="7200" b="1" dirty="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Tetamu Allah</a:t>
            </a:r>
          </a:p>
        </p:txBody>
      </p:sp>
    </p:spTree>
    <p:extLst>
      <p:ext uri="{BB962C8B-B14F-4D97-AF65-F5344CB8AC3E}">
        <p14:creationId xmlns:p14="http://schemas.microsoft.com/office/powerpoint/2010/main" val="5950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par>
                                <p:cTn id="11" presetID="16" presetClass="emph" presetSubtype="0" fill="hold" nodeType="withEffect">
                                  <p:stCondLst>
                                    <p:cond delay="1500"/>
                                  </p:stCondLst>
                                  <p:iterate type="lt">
                                    <p:tmPct val="4000"/>
                                  </p:iterate>
                                  <p:childTnLst>
                                    <p:set>
                                      <p:cBhvr override="childStyle">
                                        <p:cTn id="12" dur="500" fill="hold"/>
                                        <p:tgtEl>
                                          <p:spTgt spid="6">
                                            <p:txEl>
                                              <p:pRg st="1" end="1"/>
                                            </p:txEl>
                                          </p:spTgt>
                                        </p:tgtEl>
                                        <p:attrNameLst>
                                          <p:attrName>style.color</p:attrName>
                                        </p:attrNameLst>
                                      </p:cBhvr>
                                      <p:to>
                                        <p:clrVal>
                                          <a:srgbClr val="FFFFFF"/>
                                        </p:clrVal>
                                      </p:to>
                                    </p:set>
                                    <p:set>
                                      <p:cBhvr>
                                        <p:cTn id="13" dur="500" fill="hold"/>
                                        <p:tgtEl>
                                          <p:spTgt spid="6">
                                            <p:txEl>
                                              <p:pRg st="1" end="1"/>
                                            </p:txEl>
                                          </p:spTgt>
                                        </p:tgtEl>
                                        <p:attrNameLst>
                                          <p:attrName>fillcolor</p:attrName>
                                        </p:attrNameLst>
                                      </p:cBhvr>
                                      <p:to>
                                        <p:clrVal>
                                          <a:srgbClr val="FFFFFF"/>
                                        </p:clrVal>
                                      </p:to>
                                    </p:set>
                                    <p:set>
                                      <p:cBhvr>
                                        <p:cTn id="14" dur="500" fill="hold"/>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7000" b="-17000"/>
          </a:stretch>
        </a:blipFill>
        <a:effectLst/>
      </p:bgPr>
    </p:bg>
    <p:spTree>
      <p:nvGrpSpPr>
        <p:cNvPr id="1" name=""/>
        <p:cNvGrpSpPr/>
        <p:nvPr/>
      </p:nvGrpSpPr>
      <p:grpSpPr>
        <a:xfrm>
          <a:off x="0" y="0"/>
          <a:ext cx="0" cy="0"/>
          <a:chOff x="0" y="0"/>
          <a:chExt cx="0" cy="0"/>
        </a:xfrm>
      </p:grpSpPr>
      <p:sp>
        <p:nvSpPr>
          <p:cNvPr id="3" name="Curved Left Arrow 2"/>
          <p:cNvSpPr/>
          <p:nvPr/>
        </p:nvSpPr>
        <p:spPr>
          <a:xfrm>
            <a:off x="7467600" y="2590800"/>
            <a:ext cx="1295400" cy="2133600"/>
          </a:xfrm>
          <a:prstGeom prst="curvedLeftArrow">
            <a:avLst>
              <a:gd name="adj1" fmla="val 14241"/>
              <a:gd name="adj2" fmla="val 44664"/>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1219200" y="1676400"/>
            <a:ext cx="7086600" cy="1447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Tahun ini kerajaan Arab Saudi telah membenarkan kemasukan jemaah haji dari semua negara setelah dua tahun tertangguh akibat pandemik COVID-19</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647700" y="4648200"/>
            <a:ext cx="990600" cy="167640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7" name="Curved Right Arrow 6"/>
          <p:cNvSpPr/>
          <p:nvPr/>
        </p:nvSpPr>
        <p:spPr>
          <a:xfrm>
            <a:off x="381000" y="990600"/>
            <a:ext cx="838200" cy="1676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762000" y="304800"/>
            <a:ext cx="8153400" cy="11430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a:ln w="1905"/>
                <a:solidFill>
                  <a:srgbClr val="FF0000"/>
                </a:solidFill>
                <a:effectLst>
                  <a:innerShdw blurRad="69850" dist="43180" dir="5400000">
                    <a:srgbClr val="000000">
                      <a:alpha val="65000"/>
                    </a:srgbClr>
                  </a:innerShdw>
                </a:effectLst>
              </a:rPr>
              <a:t>Panjatkan</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kesyukuran</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kepada</a:t>
            </a:r>
            <a:r>
              <a:rPr lang="en-US" sz="3200" b="1" dirty="0">
                <a:ln w="1905"/>
                <a:solidFill>
                  <a:srgbClr val="FF0000"/>
                </a:solidFill>
                <a:effectLst>
                  <a:innerShdw blurRad="69850" dist="43180" dir="5400000">
                    <a:srgbClr val="000000">
                      <a:alpha val="65000"/>
                    </a:srgbClr>
                  </a:innerShdw>
                </a:effectLst>
              </a:rPr>
              <a:t> </a:t>
            </a:r>
            <a:r>
              <a:rPr lang="en-US" sz="3200" b="1" dirty="0">
                <a:ln w="1905"/>
                <a:solidFill>
                  <a:srgbClr val="FF0000"/>
                </a:solidFill>
                <a:effectLst>
                  <a:innerShdw blurRad="69850" dist="43180" dir="5400000">
                    <a:srgbClr val="000000">
                      <a:alpha val="65000"/>
                    </a:srgbClr>
                  </a:innerShdw>
                </a:effectLst>
                <a:latin typeface="Arial Black" pitchFamily="34" charset="0"/>
              </a:rPr>
              <a:t>ALLAH SWT</a:t>
            </a:r>
            <a:endParaRPr lang="en-US" sz="3200" b="1" dirty="0">
              <a:ln w="1905"/>
              <a:solidFill>
                <a:schemeClr val="tx1"/>
              </a:solidFill>
              <a:effectLst>
                <a:innerShdw blurRad="69850" dist="43180" dir="5400000">
                  <a:srgbClr val="000000">
                    <a:alpha val="65000"/>
                  </a:srgbClr>
                </a:innerShdw>
              </a:effectLst>
              <a:latin typeface="Arial Black" pitchFamily="34" charset="0"/>
            </a:endParaRPr>
          </a:p>
        </p:txBody>
      </p:sp>
      <p:sp>
        <p:nvSpPr>
          <p:cNvPr id="6" name="Rounded Rectangle 5"/>
          <p:cNvSpPr/>
          <p:nvPr/>
        </p:nvSpPr>
        <p:spPr>
          <a:xfrm>
            <a:off x="1066800" y="3505200"/>
            <a:ext cx="6324600" cy="1676400"/>
          </a:xfrm>
          <a:prstGeom prst="roundRect">
            <a:avLst/>
          </a:prstGeom>
          <a:solidFill>
            <a:schemeClr val="accent2">
              <a:lumMod val="20000"/>
              <a:lumOff val="80000"/>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Sebahagian jemaah haji negara kita telahpun tiba di tanah suci Makkatul Mukarramah manakala sebahagian yang lain pula dalam persiapan untuk berangkat ke sana</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Rounded Rectangle 7"/>
          <p:cNvSpPr/>
          <p:nvPr/>
        </p:nvSpPr>
        <p:spPr>
          <a:xfrm>
            <a:off x="1638300" y="5486400"/>
            <a:ext cx="6515100" cy="1219200"/>
          </a:xfrm>
          <a:prstGeom prst="roundRect">
            <a:avLst/>
          </a:prstGeom>
          <a:solidFill>
            <a:schemeClr val="accent3">
              <a:lumMod val="20000"/>
              <a:lumOff val="80000"/>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Niat, tujuan dan harapan mereka hanya satu iaitu untuk menyempurnakan tuntutan terakhir daripada rukun Islam yang lima</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76382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2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14" presetClass="entr" presetSubtype="1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0" presetClass="entr" presetSubtype="0" fill="hold" grpId="0" nodeType="withEffect">
                                  <p:stCondLst>
                                    <p:cond delay="45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4" presetClass="entr" presetSubtype="10"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0" presetClass="entr" presetSubtype="0" fill="hold" grpId="0" nodeType="withEffect">
                                  <p:stCondLst>
                                    <p:cond delay="45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P spid="7"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2" name="Down Arrow Callout 1"/>
          <p:cNvSpPr/>
          <p:nvPr/>
        </p:nvSpPr>
        <p:spPr>
          <a:xfrm>
            <a:off x="990600" y="609600"/>
            <a:ext cx="7239000" cy="1600200"/>
          </a:xfrm>
          <a:prstGeom prst="downArrowCallout">
            <a:avLst>
              <a:gd name="adj1" fmla="val 21677"/>
              <a:gd name="adj2" fmla="val 36008"/>
              <a:gd name="adj3" fmla="val 21039"/>
              <a:gd name="adj4" fmla="val 53229"/>
            </a:avLst>
          </a:prstGeom>
          <a:gradFill>
            <a:gsLst>
              <a:gs pos="0">
                <a:srgbClr val="000000">
                  <a:alpha val="0"/>
                </a:srgbClr>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Perjalanan</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HAJI</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ounded Rectangle 3"/>
          <p:cNvSpPr/>
          <p:nvPr/>
        </p:nvSpPr>
        <p:spPr>
          <a:xfrm>
            <a:off x="914400" y="2438400"/>
            <a:ext cx="7239000" cy="3962400"/>
          </a:xfrm>
          <a:prstGeom prst="roundRect">
            <a:avLst/>
          </a:prstGeom>
          <a:solidFill>
            <a:schemeClr val="accent4">
              <a:lumMod val="20000"/>
              <a:lumOff val="80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400" b="1" dirty="0">
                <a:ln w="1905"/>
                <a:solidFill>
                  <a:schemeClr val="tx1"/>
                </a:solidFill>
                <a:effectLst>
                  <a:innerShdw blurRad="69850" dist="43180" dir="5400000">
                    <a:srgbClr val="000000">
                      <a:alpha val="65000"/>
                    </a:srgbClr>
                  </a:innerShdw>
                </a:effectLst>
              </a:rPr>
              <a:t>Perjalanan yang diberkati kerana ia bertujuan memenuhi undangan Allah untuk mengunjungi Baitullah, kerana itulah jemaah haji dipanggil dengan nama </a:t>
            </a:r>
            <a:r>
              <a:rPr lang="sv-SE"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Dhuyuf al Rahman </a:t>
            </a:r>
            <a:r>
              <a:rPr lang="sv-SE" sz="3400" b="1" dirty="0">
                <a:ln w="1905"/>
                <a:solidFill>
                  <a:schemeClr val="tx1"/>
                </a:solidFill>
                <a:effectLst>
                  <a:innerShdw blurRad="69850" dist="43180" dir="5400000">
                    <a:srgbClr val="000000">
                      <a:alpha val="65000"/>
                    </a:srgbClr>
                  </a:innerShdw>
                </a:effectLst>
              </a:rPr>
              <a:t>iaitu </a:t>
            </a:r>
            <a:r>
              <a:rPr lang="sv-SE"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Tetamu Allah</a:t>
            </a:r>
            <a:endParaRPr lang="en-US" sz="3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6699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2" name="Down Arrow Callout 1"/>
          <p:cNvSpPr/>
          <p:nvPr/>
        </p:nvSpPr>
        <p:spPr>
          <a:xfrm>
            <a:off x="838200" y="304800"/>
            <a:ext cx="7696200" cy="1447800"/>
          </a:xfrm>
          <a:prstGeom prst="downArrowCallout">
            <a:avLst>
              <a:gd name="adj1" fmla="val 21677"/>
              <a:gd name="adj2" fmla="val 36008"/>
              <a:gd name="adj3" fmla="val 21039"/>
              <a:gd name="adj4" fmla="val 62136"/>
            </a:avLst>
          </a:prstGeom>
          <a:gradFill>
            <a:gsLst>
              <a:gs pos="0">
                <a:srgbClr val="000000">
                  <a:alpha val="0"/>
                </a:srgbClr>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Ungkapan</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yang </a:t>
            </a:r>
            <a:r>
              <a:rPr lang="en-US"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sentiasa</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t>
            </a:r>
            <a:r>
              <a:rPr lang="en-US"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diulang-ulang</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t>
            </a:r>
            <a:r>
              <a:rPr lang="en-US"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oleh</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t>
            </a:r>
            <a:r>
              <a:rPr lang="en-US"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para</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t>
            </a:r>
            <a:r>
              <a:rPr lang="en-US"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Tetamu</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ALLAH </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ounded Rectangle 3"/>
          <p:cNvSpPr/>
          <p:nvPr/>
        </p:nvSpPr>
        <p:spPr>
          <a:xfrm>
            <a:off x="140677" y="1905000"/>
            <a:ext cx="8763000" cy="1828800"/>
          </a:xfrm>
          <a:prstGeom prst="roundRect">
            <a:avLst/>
          </a:prstGeom>
          <a:solidFill>
            <a:schemeClr val="accent4">
              <a:lumMod val="20000"/>
              <a:lumOff val="80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ar-SA" sz="48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لَبَّيْكَ اللَّهُمَّ لَبَّيْكَ، لَبَّيْكَ لا شَرِيْكَ لَكَ لَبَّيْكَ</a:t>
            </a:r>
            <a:endParaRPr lang="en-US" sz="48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endParaRPr>
          </a:p>
          <a:p>
            <a:pPr algn="ctr"/>
            <a:r>
              <a:rPr lang="ar-SA" sz="48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إِنَّ الْحَمْدَ وَالنِّعْمَةَ لَكَ وَالْمُلْكَ لا شَرِيْكَ لَكَ</a:t>
            </a:r>
          </a:p>
        </p:txBody>
      </p:sp>
      <p:sp>
        <p:nvSpPr>
          <p:cNvPr id="5" name="Rounded Rectangle 4"/>
          <p:cNvSpPr/>
          <p:nvPr/>
        </p:nvSpPr>
        <p:spPr>
          <a:xfrm>
            <a:off x="140677" y="3886200"/>
            <a:ext cx="8763000" cy="2743200"/>
          </a:xfrm>
          <a:prstGeom prst="roundRect">
            <a:avLst/>
          </a:prstGeom>
          <a:solidFill>
            <a:schemeClr val="accent4">
              <a:lumMod val="20000"/>
              <a:lumOff val="80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Maksudnya</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Aku</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menyahut</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panggilan</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-Mu,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Aku</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menyahut</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panggilan</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-Mu,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Tiada</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sekutu</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bagi</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-Mu,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Aku</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menyahut</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panggilan</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-Mu.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Sesungguhnya</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pujian</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dan</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nikmat</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adalah</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milik</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-Mu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begitu</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juga</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kerajaan</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tiada</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sekutu</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 </a:t>
            </a:r>
            <a:r>
              <a:rPr lang="en-US" sz="3200" b="1" spc="50" dirty="0" err="1">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bagi</a:t>
            </a:r>
            <a:r>
              <a:rPr lang="en-US"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rPr>
              <a:t>-Mu</a:t>
            </a:r>
            <a:endParaRPr lang="ar-SA" sz="3200" b="1" spc="50" dirty="0">
              <a:ln w="13500">
                <a:solidFill>
                  <a:schemeClr val="accent1">
                    <a:shade val="2500"/>
                    <a:alpha val="6500"/>
                  </a:schemeClr>
                </a:solidFill>
                <a:prstDash val="solid"/>
              </a:ln>
              <a:solidFill>
                <a:srgbClr val="002060">
                  <a:alpha val="95000"/>
                </a:srgb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30371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12409077</TotalTime>
  <Words>1576</Words>
  <Application>Microsoft Office PowerPoint</Application>
  <PresentationFormat>On-screen Show (4:3)</PresentationFormat>
  <Paragraphs>156</Paragraphs>
  <Slides>40</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40</vt:i4>
      </vt:variant>
    </vt:vector>
  </HeadingPairs>
  <TitlesOfParts>
    <vt:vector size="56" baseType="lpstr">
      <vt:lpstr>Agency FB</vt:lpstr>
      <vt:lpstr>Aharoni</vt:lpstr>
      <vt:lpstr>AR BERKLEY</vt:lpstr>
      <vt:lpstr>Arial</vt:lpstr>
      <vt:lpstr>Arial Black</vt:lpstr>
      <vt:lpstr>Arial Rounded MT Bold</vt:lpstr>
      <vt:lpstr>Bahnschrift Condensed</vt:lpstr>
      <vt:lpstr>Berlin Sans FB Demi</vt:lpstr>
      <vt:lpstr>Bernard MT Condensed</vt:lpstr>
      <vt:lpstr>Calibri</vt:lpstr>
      <vt:lpstr>Century Schoolbook</vt:lpstr>
      <vt:lpstr>Monotype Corsiva</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أَعُوذُ بِاللهِ مِنَ الشَّيْطَانِ الرَّجِيمِ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SAYYID AHMAD KHAIRUL IKHWAN BIN SYED HASSIM</cp:lastModifiedBy>
  <cp:revision>593</cp:revision>
  <dcterms:created xsi:type="dcterms:W3CDTF">2017-12-24T04:47:57Z</dcterms:created>
  <dcterms:modified xsi:type="dcterms:W3CDTF">2022-06-09T04:28:04Z</dcterms:modified>
</cp:coreProperties>
</file>